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365" r:id="rId3"/>
    <p:sldId id="364" r:id="rId4"/>
    <p:sldId id="339" r:id="rId5"/>
    <p:sldId id="337" r:id="rId6"/>
    <p:sldId id="338" r:id="rId7"/>
    <p:sldId id="340" r:id="rId8"/>
    <p:sldId id="293" r:id="rId9"/>
    <p:sldId id="295" r:id="rId10"/>
    <p:sldId id="356" r:id="rId11"/>
    <p:sldId id="312" r:id="rId12"/>
    <p:sldId id="310" r:id="rId13"/>
    <p:sldId id="355" r:id="rId14"/>
    <p:sldId id="313" r:id="rId15"/>
    <p:sldId id="352" r:id="rId16"/>
    <p:sldId id="354" r:id="rId17"/>
    <p:sldId id="316" r:id="rId18"/>
    <p:sldId id="315" r:id="rId19"/>
    <p:sldId id="301" r:id="rId20"/>
    <p:sldId id="358" r:id="rId21"/>
    <p:sldId id="341" r:id="rId22"/>
    <p:sldId id="361" r:id="rId23"/>
    <p:sldId id="302" r:id="rId24"/>
    <p:sldId id="303" r:id="rId25"/>
    <p:sldId id="304" r:id="rId26"/>
    <p:sldId id="320" r:id="rId27"/>
    <p:sldId id="305" r:id="rId28"/>
    <p:sldId id="306" r:id="rId29"/>
    <p:sldId id="307" r:id="rId30"/>
    <p:sldId id="321" r:id="rId31"/>
    <p:sldId id="308" r:id="rId32"/>
    <p:sldId id="309" r:id="rId33"/>
    <p:sldId id="343" r:id="rId34"/>
    <p:sldId id="322" r:id="rId35"/>
    <p:sldId id="326" r:id="rId36"/>
    <p:sldId id="327" r:id="rId37"/>
    <p:sldId id="328" r:id="rId38"/>
    <p:sldId id="329" r:id="rId39"/>
    <p:sldId id="323" r:id="rId40"/>
    <p:sldId id="330" r:id="rId41"/>
    <p:sldId id="331" r:id="rId42"/>
    <p:sldId id="332" r:id="rId43"/>
    <p:sldId id="324" r:id="rId44"/>
    <p:sldId id="357" r:id="rId45"/>
    <p:sldId id="359" r:id="rId46"/>
    <p:sldId id="334" r:id="rId47"/>
    <p:sldId id="325" r:id="rId48"/>
    <p:sldId id="362" r:id="rId49"/>
    <p:sldId id="296" r:id="rId50"/>
    <p:sldId id="297" r:id="rId51"/>
    <p:sldId id="292" r:id="rId52"/>
    <p:sldId id="345" r:id="rId53"/>
    <p:sldId id="287" r:id="rId54"/>
    <p:sldId id="360" r:id="rId55"/>
    <p:sldId id="363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8C8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49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717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87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76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816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59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872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38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71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85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736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3E862-CBE9-4B50-B2AA-95873A080F27}" type="datetimeFigureOut">
              <a:rPr lang="en-GB" smtClean="0"/>
              <a:t>13/11/2025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DB0BF-CCD2-4D9A-BFD8-13DD7917E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365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4.tif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.tif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.tif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.tif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.tif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.tif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4.tif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g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70460" y="2910871"/>
            <a:ext cx="10185937" cy="3231799"/>
            <a:chOff x="1103196" y="2588062"/>
            <a:chExt cx="10011104" cy="3231799"/>
          </a:xfrm>
        </p:grpSpPr>
        <p:sp>
          <p:nvSpPr>
            <p:cNvPr id="10" name="Rounded Rectangle 9"/>
            <p:cNvSpPr/>
            <p:nvPr/>
          </p:nvSpPr>
          <p:spPr>
            <a:xfrm>
              <a:off x="1103196" y="2588062"/>
              <a:ext cx="10011104" cy="323179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426564" y="3031217"/>
              <a:ext cx="9338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5" name="Straight Connector 24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ounded Rectangle 34"/>
          <p:cNvSpPr/>
          <p:nvPr/>
        </p:nvSpPr>
        <p:spPr>
          <a:xfrm>
            <a:off x="1090448" y="969606"/>
            <a:ext cx="10011104" cy="13172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800" b="1" dirty="0" smtClean="0"/>
              <a:t>Planul Național de Redresare și Reziliență (</a:t>
            </a:r>
            <a:r>
              <a:rPr lang="en-GB" sz="2800" b="1" dirty="0" smtClean="0"/>
              <a:t>PNRR) </a:t>
            </a:r>
            <a:r>
              <a:rPr lang="en-GB" sz="2800" b="1" dirty="0"/>
              <a:t>a </a:t>
            </a:r>
            <a:r>
              <a:rPr lang="en-GB" sz="2800" b="1" dirty="0" err="1"/>
              <a:t>fost</a:t>
            </a:r>
            <a:r>
              <a:rPr lang="en-GB" sz="2800" b="1" dirty="0"/>
              <a:t> </a:t>
            </a:r>
            <a:r>
              <a:rPr lang="en-GB" sz="2800" b="1" dirty="0" err="1"/>
              <a:t>creat</a:t>
            </a:r>
            <a:r>
              <a:rPr lang="en-GB" sz="2800" b="1" dirty="0"/>
              <a:t> ca </a:t>
            </a:r>
            <a:r>
              <a:rPr lang="en-GB" sz="2800" b="1" dirty="0" err="1"/>
              <a:t>răspuns</a:t>
            </a:r>
            <a:r>
              <a:rPr lang="en-GB" sz="2800" b="1" dirty="0"/>
              <a:t> al </a:t>
            </a:r>
            <a:r>
              <a:rPr lang="en-GB" sz="2800" b="1" dirty="0" err="1"/>
              <a:t>Uniunii</a:t>
            </a:r>
            <a:r>
              <a:rPr lang="en-GB" sz="2800" b="1" dirty="0"/>
              <a:t> </a:t>
            </a:r>
            <a:r>
              <a:rPr lang="en-GB" sz="2800" b="1" dirty="0" err="1"/>
              <a:t>Europene</a:t>
            </a:r>
            <a:r>
              <a:rPr lang="en-GB" sz="2800" b="1" dirty="0"/>
              <a:t> la </a:t>
            </a:r>
            <a:r>
              <a:rPr lang="en-GB" sz="2800" b="1" dirty="0" err="1"/>
              <a:t>criza</a:t>
            </a:r>
            <a:r>
              <a:rPr lang="en-GB" sz="2800" b="1" dirty="0"/>
              <a:t> </a:t>
            </a:r>
            <a:r>
              <a:rPr lang="en-GB" sz="2800" b="1" dirty="0" err="1"/>
              <a:t>economică</a:t>
            </a:r>
            <a:r>
              <a:rPr lang="en-GB" sz="2800" b="1" dirty="0"/>
              <a:t> </a:t>
            </a:r>
            <a:r>
              <a:rPr lang="en-GB" sz="2800" b="1" dirty="0" err="1"/>
              <a:t>și</a:t>
            </a:r>
            <a:r>
              <a:rPr lang="en-GB" sz="2800" b="1" dirty="0"/>
              <a:t> </a:t>
            </a:r>
            <a:r>
              <a:rPr lang="en-GB" sz="2800" b="1" dirty="0" err="1" smtClean="0"/>
              <a:t>socială</a:t>
            </a:r>
            <a:r>
              <a:rPr lang="en-GB" sz="2800" b="1" dirty="0" smtClean="0"/>
              <a:t> </a:t>
            </a:r>
            <a:r>
              <a:rPr lang="en-GB" sz="2800" b="1" dirty="0" err="1"/>
              <a:t>cauzată</a:t>
            </a:r>
            <a:r>
              <a:rPr lang="en-GB" sz="2800" b="1" dirty="0"/>
              <a:t> de </a:t>
            </a:r>
            <a:r>
              <a:rPr lang="en-GB" sz="2800" b="1" dirty="0" err="1"/>
              <a:t>pandemia</a:t>
            </a:r>
            <a:r>
              <a:rPr lang="en-GB" sz="2800" b="1" dirty="0"/>
              <a:t> de </a:t>
            </a:r>
            <a:r>
              <a:rPr lang="en-GB" sz="2800" b="1" dirty="0" smtClean="0"/>
              <a:t>COVID-19</a:t>
            </a:r>
            <a:endParaRPr lang="en-GB" sz="28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1177863" y="3196907"/>
            <a:ext cx="99711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În </a:t>
            </a:r>
            <a:r>
              <a:rPr lang="en-GB" dirty="0">
                <a:solidFill>
                  <a:schemeClr val="bg1"/>
                </a:solidFill>
              </a:rPr>
              <a:t>2020, </a:t>
            </a:r>
            <a:r>
              <a:rPr lang="en-GB" dirty="0" err="1">
                <a:solidFill>
                  <a:schemeClr val="bg1"/>
                </a:solidFill>
              </a:rPr>
              <a:t>liderii</a:t>
            </a:r>
            <a:r>
              <a:rPr lang="en-GB" dirty="0">
                <a:solidFill>
                  <a:schemeClr val="bg1"/>
                </a:solidFill>
              </a:rPr>
              <a:t> UE au </a:t>
            </a:r>
            <a:r>
              <a:rPr lang="en-GB" dirty="0" err="1">
                <a:solidFill>
                  <a:schemeClr val="bg1"/>
                </a:solidFill>
              </a:rPr>
              <a:t>convenit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asupra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unui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pachet</a:t>
            </a:r>
            <a:r>
              <a:rPr lang="en-GB" dirty="0">
                <a:solidFill>
                  <a:schemeClr val="bg1"/>
                </a:solidFill>
              </a:rPr>
              <a:t> de </a:t>
            </a:r>
            <a:r>
              <a:rPr lang="en-GB" dirty="0" err="1" smtClean="0">
                <a:solidFill>
                  <a:schemeClr val="bg1"/>
                </a:solidFill>
              </a:rPr>
              <a:t>redresare</a:t>
            </a:r>
            <a:r>
              <a:rPr lang="ro-RO" dirty="0" smtClean="0">
                <a:solidFill>
                  <a:schemeClr val="bg1"/>
                </a:solidFill>
              </a:rPr>
              <a:t>,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denumit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NextGenerationEU</a:t>
            </a:r>
            <a:r>
              <a:rPr lang="ro-RO" dirty="0" smtClean="0">
                <a:solidFill>
                  <a:schemeClr val="bg1"/>
                </a:solidFill>
              </a:rPr>
              <a:t> (NGEU)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pentru</a:t>
            </a:r>
            <a:r>
              <a:rPr lang="en-GB" dirty="0">
                <a:solidFill>
                  <a:schemeClr val="bg1"/>
                </a:solidFill>
              </a:rPr>
              <a:t> a </a:t>
            </a:r>
            <a:r>
              <a:rPr lang="en-GB" dirty="0" err="1">
                <a:solidFill>
                  <a:schemeClr val="bg1"/>
                </a:solidFill>
              </a:rPr>
              <a:t>ajuta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statele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membre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să-și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ro-RO" dirty="0" smtClean="0">
                <a:solidFill>
                  <a:schemeClr val="bg1"/>
                </a:solidFill>
              </a:rPr>
              <a:t>revină din punct de vedere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economi</a:t>
            </a:r>
            <a:r>
              <a:rPr lang="ro-RO" dirty="0" smtClean="0">
                <a:solidFill>
                  <a:schemeClr val="bg1"/>
                </a:solidFill>
              </a:rPr>
              <a:t>c </a:t>
            </a:r>
            <a:r>
              <a:rPr lang="en-GB" dirty="0" err="1" smtClean="0">
                <a:solidFill>
                  <a:schemeClr val="bg1"/>
                </a:solidFill>
              </a:rPr>
              <a:t>și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să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devină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mai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reziliente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  <a:endParaRPr lang="ro-RO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schemeClr val="bg1"/>
                </a:solidFill>
              </a:rPr>
              <a:t>Piesa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centrală</a:t>
            </a:r>
            <a:r>
              <a:rPr lang="en-GB" dirty="0">
                <a:solidFill>
                  <a:schemeClr val="bg1"/>
                </a:solidFill>
              </a:rPr>
              <a:t> a NGEU </a:t>
            </a:r>
            <a:r>
              <a:rPr lang="en-GB" dirty="0" err="1">
                <a:solidFill>
                  <a:schemeClr val="bg1"/>
                </a:solidFill>
              </a:rPr>
              <a:t>este</a:t>
            </a:r>
            <a:r>
              <a:rPr lang="en-GB" dirty="0">
                <a:solidFill>
                  <a:schemeClr val="bg1"/>
                </a:solidFill>
              </a:rPr>
              <a:t> Mecanismul de </a:t>
            </a:r>
            <a:r>
              <a:rPr lang="en-GB" dirty="0" err="1">
                <a:solidFill>
                  <a:schemeClr val="bg1"/>
                </a:solidFill>
              </a:rPr>
              <a:t>Redresare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și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Reziliență</a:t>
            </a:r>
            <a:r>
              <a:rPr lang="en-GB" dirty="0">
                <a:solidFill>
                  <a:schemeClr val="bg1"/>
                </a:solidFill>
              </a:rPr>
              <a:t> (MRR), un instrument </a:t>
            </a:r>
            <a:r>
              <a:rPr lang="en-GB" dirty="0" err="1">
                <a:solidFill>
                  <a:schemeClr val="bg1"/>
                </a:solidFill>
              </a:rPr>
              <a:t>temporar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disponibil</a:t>
            </a:r>
            <a:r>
              <a:rPr lang="en-GB" dirty="0">
                <a:solidFill>
                  <a:schemeClr val="bg1"/>
                </a:solidFill>
              </a:rPr>
              <a:t> sub </a:t>
            </a:r>
            <a:r>
              <a:rPr lang="en-GB" dirty="0" err="1">
                <a:solidFill>
                  <a:schemeClr val="bg1"/>
                </a:solidFill>
              </a:rPr>
              <a:t>formă</a:t>
            </a:r>
            <a:r>
              <a:rPr lang="en-GB" dirty="0">
                <a:solidFill>
                  <a:schemeClr val="bg1"/>
                </a:solidFill>
              </a:rPr>
              <a:t> de </a:t>
            </a:r>
            <a:r>
              <a:rPr lang="en-GB" dirty="0" err="1">
                <a:solidFill>
                  <a:schemeClr val="bg1"/>
                </a:solidFill>
              </a:rPr>
              <a:t>granturi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și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împrumuturi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  <a:endParaRPr lang="ro-RO" dirty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schemeClr val="bg1"/>
                </a:solidFill>
              </a:rPr>
              <a:t>Pentru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>
                <a:solidFill>
                  <a:schemeClr val="bg1"/>
                </a:solidFill>
              </a:rPr>
              <a:t>a </a:t>
            </a:r>
            <a:r>
              <a:rPr lang="en-GB" dirty="0" err="1">
                <a:solidFill>
                  <a:schemeClr val="bg1"/>
                </a:solidFill>
              </a:rPr>
              <a:t>accesa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fondurile</a:t>
            </a:r>
            <a:r>
              <a:rPr lang="en-GB" dirty="0">
                <a:solidFill>
                  <a:schemeClr val="bg1"/>
                </a:solidFill>
              </a:rPr>
              <a:t> MRR, </a:t>
            </a:r>
            <a:r>
              <a:rPr lang="en-GB" dirty="0" err="1">
                <a:solidFill>
                  <a:schemeClr val="bg1"/>
                </a:solidFill>
              </a:rPr>
              <a:t>fiecare</a:t>
            </a:r>
            <a:r>
              <a:rPr lang="en-GB" dirty="0">
                <a:solidFill>
                  <a:schemeClr val="bg1"/>
                </a:solidFill>
              </a:rPr>
              <a:t> stat </a:t>
            </a:r>
            <a:r>
              <a:rPr lang="en-GB" dirty="0" err="1">
                <a:solidFill>
                  <a:schemeClr val="bg1"/>
                </a:solidFill>
              </a:rPr>
              <a:t>membru</a:t>
            </a:r>
            <a:r>
              <a:rPr lang="en-GB" dirty="0">
                <a:solidFill>
                  <a:schemeClr val="bg1"/>
                </a:solidFill>
              </a:rPr>
              <a:t> al UE a </a:t>
            </a:r>
            <a:r>
              <a:rPr lang="en-GB" dirty="0" err="1">
                <a:solidFill>
                  <a:schemeClr val="bg1"/>
                </a:solidFill>
              </a:rPr>
              <a:t>trebuit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să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elaboreze</a:t>
            </a:r>
            <a:r>
              <a:rPr lang="en-GB" dirty="0">
                <a:solidFill>
                  <a:schemeClr val="bg1"/>
                </a:solidFill>
              </a:rPr>
              <a:t> un Plan </a:t>
            </a:r>
            <a:r>
              <a:rPr lang="en-GB" dirty="0" err="1">
                <a:solidFill>
                  <a:schemeClr val="bg1"/>
                </a:solidFill>
              </a:rPr>
              <a:t>Național</a:t>
            </a:r>
            <a:r>
              <a:rPr lang="en-GB" dirty="0">
                <a:solidFill>
                  <a:schemeClr val="bg1"/>
                </a:solidFill>
              </a:rPr>
              <a:t> de </a:t>
            </a:r>
            <a:r>
              <a:rPr lang="en-GB" dirty="0" err="1">
                <a:solidFill>
                  <a:schemeClr val="bg1"/>
                </a:solidFill>
              </a:rPr>
              <a:t>Redresare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și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Reziliență</a:t>
            </a:r>
            <a:r>
              <a:rPr lang="en-GB" dirty="0">
                <a:solidFill>
                  <a:schemeClr val="bg1"/>
                </a:solidFill>
              </a:rPr>
              <a:t> (PNRR) </a:t>
            </a:r>
            <a:r>
              <a:rPr lang="en-GB" dirty="0" err="1">
                <a:solidFill>
                  <a:schemeClr val="bg1"/>
                </a:solidFill>
              </a:rPr>
              <a:t>detaliat</a:t>
            </a:r>
            <a:r>
              <a:rPr lang="en-GB" dirty="0">
                <a:solidFill>
                  <a:schemeClr val="bg1"/>
                </a:solidFill>
              </a:rPr>
              <a:t>. </a:t>
            </a:r>
            <a:r>
              <a:rPr lang="en-GB" dirty="0" err="1">
                <a:solidFill>
                  <a:schemeClr val="bg1"/>
                </a:solidFill>
              </a:rPr>
              <a:t>Aceste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planuri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definesc</a:t>
            </a:r>
            <a:r>
              <a:rPr lang="en-GB" dirty="0">
                <a:solidFill>
                  <a:schemeClr val="bg1"/>
                </a:solidFill>
              </a:rPr>
              <a:t> un </a:t>
            </a:r>
            <a:r>
              <a:rPr lang="en-GB" dirty="0" err="1">
                <a:solidFill>
                  <a:schemeClr val="bg1"/>
                </a:solidFill>
              </a:rPr>
              <a:t>pachet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coerent</a:t>
            </a:r>
            <a:r>
              <a:rPr lang="en-GB" dirty="0">
                <a:solidFill>
                  <a:schemeClr val="bg1"/>
                </a:solidFill>
              </a:rPr>
              <a:t> de </a:t>
            </a:r>
            <a:r>
              <a:rPr lang="en-GB" dirty="0" err="1">
                <a:solidFill>
                  <a:schemeClr val="bg1"/>
                </a:solidFill>
              </a:rPr>
              <a:t>reforme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și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investiții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pentru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perioada</a:t>
            </a:r>
            <a:r>
              <a:rPr lang="en-GB" dirty="0">
                <a:solidFill>
                  <a:schemeClr val="bg1"/>
                </a:solidFill>
              </a:rPr>
              <a:t> 2021-2026</a:t>
            </a:r>
            <a:r>
              <a:rPr lang="en-GB" dirty="0" smtClean="0">
                <a:solidFill>
                  <a:schemeClr val="bg1"/>
                </a:solidFill>
              </a:rPr>
              <a:t>.</a:t>
            </a:r>
            <a:endParaRPr lang="ro-RO" dirty="0" smtClean="0">
              <a:solidFill>
                <a:schemeClr val="bg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</a:rPr>
              <a:t>Obiectivul</a:t>
            </a:r>
            <a:r>
              <a:rPr lang="en-GB" dirty="0">
                <a:solidFill>
                  <a:schemeClr val="bg1"/>
                </a:solidFill>
              </a:rPr>
              <a:t> general al PNRR </a:t>
            </a:r>
            <a:r>
              <a:rPr lang="en-GB" dirty="0" err="1">
                <a:solidFill>
                  <a:schemeClr val="bg1"/>
                </a:solidFill>
              </a:rPr>
              <a:t>este</a:t>
            </a:r>
            <a:r>
              <a:rPr lang="en-GB" dirty="0">
                <a:solidFill>
                  <a:schemeClr val="bg1"/>
                </a:solidFill>
              </a:rPr>
              <a:t> de a </a:t>
            </a:r>
            <a:r>
              <a:rPr lang="en-GB" dirty="0" err="1">
                <a:solidFill>
                  <a:schemeClr val="bg1"/>
                </a:solidFill>
              </a:rPr>
              <a:t>aborda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vulnerabilitățile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structurale</a:t>
            </a:r>
            <a:r>
              <a:rPr lang="en-GB" dirty="0">
                <a:solidFill>
                  <a:schemeClr val="bg1"/>
                </a:solidFill>
              </a:rPr>
              <a:t> ale </a:t>
            </a:r>
            <a:r>
              <a:rPr lang="en-GB" dirty="0" err="1">
                <a:solidFill>
                  <a:schemeClr val="bg1"/>
                </a:solidFill>
              </a:rPr>
              <a:t>economiilor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naționale</a:t>
            </a:r>
            <a:r>
              <a:rPr lang="en-GB" dirty="0">
                <a:solidFill>
                  <a:schemeClr val="bg1"/>
                </a:solidFill>
              </a:rPr>
              <a:t>, de a </a:t>
            </a:r>
            <a:r>
              <a:rPr lang="en-GB" dirty="0" err="1">
                <a:solidFill>
                  <a:schemeClr val="bg1"/>
                </a:solidFill>
              </a:rPr>
              <a:t>stimula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creșterea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economică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durabilă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și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incluzivă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și</a:t>
            </a:r>
            <a:r>
              <a:rPr lang="en-GB" dirty="0">
                <a:solidFill>
                  <a:schemeClr val="bg1"/>
                </a:solidFill>
              </a:rPr>
              <a:t> de a </a:t>
            </a:r>
            <a:r>
              <a:rPr lang="en-GB" dirty="0" err="1">
                <a:solidFill>
                  <a:schemeClr val="bg1"/>
                </a:solidFill>
              </a:rPr>
              <a:t>sprijini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tranzițiile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verzi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și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digitale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  <a:p>
            <a:endParaRPr lang="en-GB" dirty="0">
              <a:solidFill>
                <a:srgbClr val="0A0A0A"/>
              </a:solidFill>
              <a:latin typeface="Google San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27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70458" y="2893715"/>
            <a:ext cx="10185937" cy="3231799"/>
            <a:chOff x="1103196" y="2588062"/>
            <a:chExt cx="10011104" cy="3231799"/>
          </a:xfrm>
        </p:grpSpPr>
        <p:sp>
          <p:nvSpPr>
            <p:cNvPr id="10" name="Rounded Rectangle 9"/>
            <p:cNvSpPr/>
            <p:nvPr/>
          </p:nvSpPr>
          <p:spPr>
            <a:xfrm>
              <a:off x="1103196" y="2588062"/>
              <a:ext cx="10011104" cy="323179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426564" y="3031217"/>
              <a:ext cx="933887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5" name="Straight Connector 24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ounded Rectangle 34"/>
          <p:cNvSpPr/>
          <p:nvPr/>
        </p:nvSpPr>
        <p:spPr>
          <a:xfrm>
            <a:off x="1090448" y="969606"/>
            <a:ext cx="10011104" cy="13172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800" b="1" dirty="0" smtClean="0"/>
              <a:t>Planul Național de Redresare și Reziliență (</a:t>
            </a:r>
            <a:r>
              <a:rPr lang="en-GB" sz="2800" b="1" dirty="0" smtClean="0"/>
              <a:t>PNRR) </a:t>
            </a:r>
            <a:r>
              <a:rPr lang="ro-RO" sz="2800" b="1" dirty="0" smtClean="0"/>
              <a:t>pentru România și CFR Călători</a:t>
            </a:r>
            <a:endParaRPr lang="en-GB" sz="2800" dirty="0"/>
          </a:p>
        </p:txBody>
      </p:sp>
      <p:grpSp>
        <p:nvGrpSpPr>
          <p:cNvPr id="15" name="Group 14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1177863" y="3196907"/>
            <a:ext cx="99711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 smtClean="0">
                <a:solidFill>
                  <a:schemeClr val="bg1"/>
                </a:solidFill>
              </a:rPr>
              <a:t>Obiectivul general al PNRR este dezvoltarea României prin realizarea unor proiecte esențiale care sprijină reziliența, nivelul de pregătire pentru situații de criză, capacitatea de adaptare și potențialul de creștere , prin reforme majore și investiții cheie 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 smtClean="0">
                <a:solidFill>
                  <a:schemeClr val="bg1"/>
                </a:solidFill>
              </a:rPr>
              <a:t>Obiectivul general  al </a:t>
            </a:r>
            <a:r>
              <a:rPr lang="en-GB" dirty="0" smtClean="0">
                <a:solidFill>
                  <a:schemeClr val="bg1"/>
                </a:solidFill>
              </a:rPr>
              <a:t>“I2 –Invest</a:t>
            </a:r>
            <a:r>
              <a:rPr lang="ro-RO" dirty="0" smtClean="0">
                <a:solidFill>
                  <a:schemeClr val="bg1"/>
                </a:solidFill>
              </a:rPr>
              <a:t>iții material rulant</a:t>
            </a:r>
            <a:r>
              <a:rPr lang="en-GB" dirty="0" smtClean="0">
                <a:solidFill>
                  <a:schemeClr val="bg1"/>
                </a:solidFill>
              </a:rPr>
              <a:t>‘’ </a:t>
            </a:r>
            <a:r>
              <a:rPr lang="ro-RO" dirty="0" smtClean="0">
                <a:solidFill>
                  <a:schemeClr val="bg1"/>
                </a:solidFill>
              </a:rPr>
              <a:t>este îmbunătățirea serviciilor pentru călători, reducerea timpilor de așteptare în gări, realizarea unor programe atractive de circulație a trenurilor și asigurarea unor programe și fonduri pentru întreținerea materialului rulant feroviar,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ro-RO" dirty="0" smtClean="0">
                <a:solidFill>
                  <a:schemeClr val="bg1"/>
                </a:solidFill>
              </a:rPr>
              <a:t>integrarea cu celelalte moduri de transport de la nivel urban/regional, cu impact direct asupra duratei de călătorie și/sau asupra creșterii siguranței și confortului călătorului.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rgbClr val="0A0A0A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882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90448" y="2521405"/>
            <a:ext cx="10011104" cy="3231799"/>
            <a:chOff x="1103196" y="2588062"/>
            <a:chExt cx="10011104" cy="3231799"/>
          </a:xfrm>
        </p:grpSpPr>
        <p:sp>
          <p:nvSpPr>
            <p:cNvPr id="10" name="Rounded Rectangle 9"/>
            <p:cNvSpPr/>
            <p:nvPr/>
          </p:nvSpPr>
          <p:spPr>
            <a:xfrm>
              <a:off x="1103196" y="2588062"/>
              <a:ext cx="10011104" cy="3231799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426564" y="3031217"/>
              <a:ext cx="933887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800" b="1" dirty="0" smtClean="0">
                  <a:solidFill>
                    <a:schemeClr val="bg1"/>
                  </a:solidFill>
                  <a:ea typeface="Times New Roman" panose="02020603050405020304" pitchFamily="18" charset="0"/>
                </a:rPr>
                <a:t>P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roiectul de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investiții</a:t>
              </a:r>
              <a:r>
                <a:rPr lang="en-GB" sz="2800" b="1" dirty="0">
                  <a:solidFill>
                    <a:schemeClr val="bg1"/>
                  </a:solidFill>
                  <a:ea typeface="Times New Roman" panose="02020603050405020304" pitchFamily="18" charset="0"/>
                </a:rPr>
                <a:t> 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2023-2026</a:t>
              </a:r>
            </a:p>
            <a:p>
              <a:pPr algn="ctr"/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“Modernizarea a 55 de locomotive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electrice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destinate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remorcării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trenurilor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de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călători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,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conversia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a 20 locomotive diesel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hidraulice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de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manevră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în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locomotive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electrice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cu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acumulatori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și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modernizarea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 a 139 vagoane de </a:t>
              </a:r>
              <a:r>
                <a:rPr lang="en-GB" sz="2800" b="1" dirty="0" err="1" smtClean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călători</a:t>
              </a:r>
              <a:r>
                <a:rPr lang="en-GB" sz="2800" b="1" dirty="0" smtClean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”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5" name="Straight Connector 24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ounded Rectangle 34"/>
          <p:cNvSpPr/>
          <p:nvPr/>
        </p:nvSpPr>
        <p:spPr>
          <a:xfrm>
            <a:off x="1090448" y="1119349"/>
            <a:ext cx="10011104" cy="79684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Planul Național de Redresare și Reziliență, Pilonul 1 – Tranziția spre o economie </a:t>
            </a:r>
            <a:r>
              <a:rPr lang="ro-RO" b="1" dirty="0" smtClean="0"/>
              <a:t>verde</a:t>
            </a:r>
            <a:r>
              <a:rPr lang="en-US" b="1" dirty="0"/>
              <a:t>,</a:t>
            </a:r>
            <a:r>
              <a:rPr lang="ro-RO" b="1" dirty="0" smtClean="0"/>
              <a:t> </a:t>
            </a:r>
            <a:endParaRPr lang="en-US" b="1" dirty="0" smtClean="0"/>
          </a:p>
          <a:p>
            <a:pPr algn="ctr"/>
            <a:r>
              <a:rPr lang="ro-RO" b="1" dirty="0" smtClean="0"/>
              <a:t>Componenta </a:t>
            </a:r>
            <a:r>
              <a:rPr lang="ro-RO" b="1" dirty="0"/>
              <a:t>C4. Transport sustenabil, Investiția I2 – Material rulant feroviar</a:t>
            </a: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872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/>
        </p:nvSpPr>
        <p:spPr>
          <a:xfrm>
            <a:off x="680832" y="2719912"/>
            <a:ext cx="3233849" cy="115231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/>
          </a:p>
          <a:p>
            <a:pPr algn="ctr"/>
            <a:r>
              <a:rPr lang="ro-RO" b="1" dirty="0"/>
              <a:t>Fonduri Europene (Grant):</a:t>
            </a:r>
            <a:r>
              <a:rPr lang="es-ES" b="1" dirty="0"/>
              <a:t> 590.268.000,00 le</a:t>
            </a:r>
            <a:r>
              <a:rPr lang="ro-RO" b="1" dirty="0" smtClean="0"/>
              <a:t>i</a:t>
            </a:r>
            <a:endParaRPr lang="ro-RO" b="1" dirty="0"/>
          </a:p>
          <a:p>
            <a:pPr algn="ctr"/>
            <a:endParaRPr lang="ro-RO" b="1" dirty="0"/>
          </a:p>
        </p:txBody>
      </p:sp>
      <p:sp>
        <p:nvSpPr>
          <p:cNvPr id="6" name="Rounded Rectangle 5"/>
          <p:cNvSpPr/>
          <p:nvPr/>
        </p:nvSpPr>
        <p:spPr>
          <a:xfrm>
            <a:off x="3914681" y="985016"/>
            <a:ext cx="4362638" cy="1337174"/>
          </a:xfrm>
          <a:prstGeom prst="roundRect">
            <a:avLst/>
          </a:prstGeom>
          <a:solidFill>
            <a:srgbClr val="F7F8C8"/>
          </a:solidFill>
          <a:ln>
            <a:solidFill>
              <a:srgbClr val="F7F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Contract de </a:t>
            </a:r>
            <a:r>
              <a:rPr lang="en-US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finan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ț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are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45/13.12.2023</a:t>
            </a:r>
            <a:endParaRPr lang="en-GB" sz="2000" b="1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ctr"/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pentru modernizarea</a:t>
            </a:r>
          </a:p>
          <a:p>
            <a:pPr algn="ctr"/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materialului rulant</a:t>
            </a:r>
          </a:p>
          <a:p>
            <a:pPr algn="ctr"/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</a:t>
            </a:r>
            <a:r>
              <a:rPr lang="en-US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otal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: </a:t>
            </a:r>
            <a:r>
              <a:rPr lang="en-US" sz="2000" b="1" dirty="0">
                <a:solidFill>
                  <a:srgbClr val="002060"/>
                </a:solidFill>
              </a:rPr>
              <a:t>2.087.875.023,96 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lei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053591" y="4334420"/>
            <a:ext cx="2273823" cy="14807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/>
              <a:t>Livrare:</a:t>
            </a:r>
          </a:p>
          <a:p>
            <a:pPr algn="ctr"/>
            <a:r>
              <a:rPr lang="ro-RO" b="1" dirty="0" smtClean="0"/>
              <a:t>până la 30.06.2026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27883" y="4334420"/>
            <a:ext cx="2273823" cy="14807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Durata contractului: până la 31.12.2026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79076" y="2714303"/>
            <a:ext cx="3233849" cy="115231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/>
          </a:p>
          <a:p>
            <a:pPr algn="ctr"/>
            <a:r>
              <a:rPr lang="ro-RO" b="1" dirty="0" smtClean="0"/>
              <a:t>Contribuție publică </a:t>
            </a:r>
            <a:r>
              <a:rPr lang="it-IT" b="1" dirty="0"/>
              <a:t>na</a:t>
            </a:r>
            <a:r>
              <a:rPr lang="ro-RO" b="1" dirty="0"/>
              <a:t>ț</a:t>
            </a:r>
            <a:r>
              <a:rPr lang="it-IT" b="1" dirty="0"/>
              <a:t>ional</a:t>
            </a:r>
            <a:r>
              <a:rPr lang="ro-RO" b="1" dirty="0"/>
              <a:t>ă:</a:t>
            </a:r>
            <a:r>
              <a:rPr lang="it-IT" b="1" dirty="0"/>
              <a:t> </a:t>
            </a:r>
            <a:r>
              <a:rPr lang="en-US" b="1" dirty="0"/>
              <a:t>1.153.000.332,86</a:t>
            </a:r>
            <a:r>
              <a:rPr lang="en-US" dirty="0"/>
              <a:t> </a:t>
            </a:r>
            <a:r>
              <a:rPr lang="it-IT" b="1" dirty="0" smtClean="0"/>
              <a:t> </a:t>
            </a:r>
            <a:r>
              <a:rPr lang="it-IT" b="1" dirty="0"/>
              <a:t>lei</a:t>
            </a:r>
            <a:r>
              <a:rPr lang="ro-RO" b="1" dirty="0"/>
              <a:t> </a:t>
            </a:r>
            <a:r>
              <a:rPr lang="ro-RO" b="1" dirty="0" smtClean="0"/>
              <a:t>+</a:t>
            </a:r>
            <a:endParaRPr lang="en-US" b="1" dirty="0" smtClean="0"/>
          </a:p>
          <a:p>
            <a:pPr algn="ctr"/>
            <a:r>
              <a:rPr lang="it-IT" dirty="0"/>
              <a:t>TVA </a:t>
            </a:r>
            <a:r>
              <a:rPr lang="en-US" dirty="0"/>
              <a:t>331.220.983,24 </a:t>
            </a:r>
            <a:r>
              <a:rPr lang="ro-RO" dirty="0" smtClean="0"/>
              <a:t> </a:t>
            </a:r>
            <a:r>
              <a:rPr lang="ro-RO" dirty="0"/>
              <a:t>lei</a:t>
            </a:r>
            <a:endParaRPr lang="en-GB" dirty="0"/>
          </a:p>
          <a:p>
            <a:pPr algn="ctr"/>
            <a:endParaRPr lang="ro-RO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ounded Rectangle 23"/>
          <p:cNvSpPr/>
          <p:nvPr/>
        </p:nvSpPr>
        <p:spPr>
          <a:xfrm>
            <a:off x="8277319" y="2714303"/>
            <a:ext cx="3233849" cy="115231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/>
          </a:p>
          <a:p>
            <a:pPr algn="ctr"/>
            <a:r>
              <a:rPr lang="ro-RO" b="1" dirty="0" smtClean="0"/>
              <a:t>Fonduri proprii CFR Călători:</a:t>
            </a:r>
            <a:r>
              <a:rPr lang="it-IT" b="1" dirty="0" smtClean="0"/>
              <a:t> </a:t>
            </a:r>
            <a:r>
              <a:rPr lang="en-US" b="1" dirty="0"/>
              <a:t>11.248.494,00 </a:t>
            </a:r>
            <a:r>
              <a:rPr lang="it-IT" b="1" dirty="0" smtClean="0"/>
              <a:t> </a:t>
            </a:r>
            <a:r>
              <a:rPr lang="it-IT" b="1" dirty="0"/>
              <a:t>lei</a:t>
            </a:r>
            <a:r>
              <a:rPr lang="ro-RO" b="1" dirty="0"/>
              <a:t> </a:t>
            </a:r>
            <a:r>
              <a:rPr lang="ro-RO" b="1" dirty="0" smtClean="0"/>
              <a:t>+</a:t>
            </a:r>
            <a:endParaRPr lang="en-US" b="1" dirty="0" smtClean="0"/>
          </a:p>
          <a:p>
            <a:pPr algn="ctr"/>
            <a:r>
              <a:rPr lang="it-IT" dirty="0"/>
              <a:t>TVA </a:t>
            </a:r>
            <a:r>
              <a:rPr lang="en-US" dirty="0"/>
              <a:t>2.137.213,86 </a:t>
            </a:r>
            <a:r>
              <a:rPr lang="ro-RO" dirty="0" smtClean="0"/>
              <a:t> </a:t>
            </a:r>
            <a:r>
              <a:rPr lang="ro-RO" dirty="0"/>
              <a:t>lei</a:t>
            </a:r>
            <a:endParaRPr lang="en-GB" dirty="0"/>
          </a:p>
          <a:p>
            <a:pPr algn="ctr"/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40435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348488" y="2871033"/>
            <a:ext cx="5495026" cy="1483799"/>
          </a:xfrm>
          <a:prstGeom prst="roundRect">
            <a:avLst/>
          </a:prstGeom>
          <a:solidFill>
            <a:srgbClr val="F7F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48487" y="2707612"/>
            <a:ext cx="5495027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Material </a:t>
            </a:r>
            <a:r>
              <a:rPr lang="en-GB" sz="2000" b="1" dirty="0" err="1">
                <a:solidFill>
                  <a:srgbClr val="002060"/>
                </a:solidFill>
                <a:ea typeface="Times New Roman" panose="02020603050405020304" pitchFamily="18" charset="0"/>
              </a:rPr>
              <a:t>r</a:t>
            </a:r>
            <a:r>
              <a:rPr lang="en-GB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ulant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modernizat</a:t>
            </a:r>
            <a:r>
              <a:rPr lang="en-GB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prin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PNRR</a:t>
            </a:r>
          </a:p>
          <a:p>
            <a:endParaRPr lang="en-GB" sz="2000" b="1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algn="ctr"/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15% din </a:t>
            </a:r>
            <a:r>
              <a:rPr lang="en-GB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parcul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activ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de vagoane</a:t>
            </a:r>
            <a:r>
              <a:rPr lang="ro-RO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și 19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%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din parcul activ de locomotive</a:t>
            </a:r>
            <a:r>
              <a:rPr lang="ro-RO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(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la nivelul anului 2024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)</a:t>
            </a:r>
            <a:endParaRPr lang="en-GB" sz="2000" b="1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7520052" y="4740400"/>
            <a:ext cx="2050724" cy="11404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14 </a:t>
            </a:r>
            <a:r>
              <a:rPr lang="en-GB" b="1" dirty="0"/>
              <a:t>Vagoane c</a:t>
            </a:r>
            <a:r>
              <a:rPr lang="ro-RO" b="1" dirty="0"/>
              <a:t>ușetă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2626875" y="4740400"/>
            <a:ext cx="2050724" cy="11404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10 Vagoane</a:t>
            </a:r>
          </a:p>
          <a:p>
            <a:pPr algn="ctr"/>
            <a:r>
              <a:rPr lang="en-GB" b="1" dirty="0"/>
              <a:t>b</a:t>
            </a:r>
            <a:r>
              <a:rPr lang="ro-RO" b="1" dirty="0"/>
              <a:t>ar-</a:t>
            </a:r>
            <a:r>
              <a:rPr lang="en-GB" b="1" dirty="0"/>
              <a:t>b</a:t>
            </a:r>
            <a:r>
              <a:rPr lang="ro-RO" b="1" dirty="0"/>
              <a:t>istro</a:t>
            </a:r>
            <a:endParaRPr lang="en-GB" b="1" dirty="0"/>
          </a:p>
        </p:txBody>
      </p:sp>
      <p:sp>
        <p:nvSpPr>
          <p:cNvPr id="52" name="Rounded Rectangle 51"/>
          <p:cNvSpPr/>
          <p:nvPr/>
        </p:nvSpPr>
        <p:spPr>
          <a:xfrm>
            <a:off x="9677073" y="3621069"/>
            <a:ext cx="2050724" cy="11404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6 Vagoane de dormit</a:t>
            </a:r>
            <a:endParaRPr lang="en-GB" b="1" dirty="0"/>
          </a:p>
        </p:txBody>
      </p:sp>
      <p:sp>
        <p:nvSpPr>
          <p:cNvPr id="53" name="Rounded Rectangle 52"/>
          <p:cNvSpPr/>
          <p:nvPr/>
        </p:nvSpPr>
        <p:spPr>
          <a:xfrm>
            <a:off x="464204" y="3621069"/>
            <a:ext cx="2050724" cy="11404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40 Vagoane </a:t>
            </a:r>
            <a:r>
              <a:rPr lang="en-GB" b="1" dirty="0" err="1"/>
              <a:t>cls</a:t>
            </a:r>
            <a:r>
              <a:rPr lang="en-GB" b="1" dirty="0"/>
              <a:t>. 1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57179" y="2012206"/>
            <a:ext cx="2841769" cy="147314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17 </a:t>
            </a:r>
            <a:r>
              <a:rPr lang="en-GB" b="1" dirty="0"/>
              <a:t>Locomotiv</a:t>
            </a:r>
            <a:r>
              <a:rPr lang="ro-RO" b="1" dirty="0"/>
              <a:t>e</a:t>
            </a:r>
            <a:r>
              <a:rPr lang="en-GB" b="1" dirty="0"/>
              <a:t> </a:t>
            </a:r>
            <a:r>
              <a:rPr lang="ro-RO" b="1" dirty="0"/>
              <a:t>electrice B0-B0 </a:t>
            </a:r>
            <a:r>
              <a:rPr lang="ro-RO" b="1" dirty="0" smtClean="0"/>
              <a:t>cu</a:t>
            </a:r>
            <a:r>
              <a:rPr lang="en-GB" b="1" dirty="0" smtClean="0"/>
              <a:t> </a:t>
            </a:r>
            <a:r>
              <a:rPr lang="en-GB" b="1" dirty="0" err="1"/>
              <a:t>motoare</a:t>
            </a:r>
            <a:r>
              <a:rPr lang="en-GB" b="1" dirty="0"/>
              <a:t> </a:t>
            </a:r>
            <a:r>
              <a:rPr lang="en-GB" b="1" dirty="0" err="1"/>
              <a:t>electrice</a:t>
            </a:r>
            <a:r>
              <a:rPr lang="en-GB" b="1" dirty="0"/>
              <a:t> de </a:t>
            </a:r>
            <a:r>
              <a:rPr lang="en-GB" b="1" dirty="0" err="1"/>
              <a:t>trac</a:t>
            </a:r>
            <a:r>
              <a:rPr lang="ro-RO" b="1" dirty="0"/>
              <a:t>țiune asincrone și sistem ETCS nivel 2 </a:t>
            </a:r>
            <a:endParaRPr lang="en-GB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4942655" y="4532209"/>
            <a:ext cx="2314848" cy="134860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69 </a:t>
            </a:r>
            <a:r>
              <a:rPr lang="en-GB" b="1" dirty="0"/>
              <a:t>Vagoane </a:t>
            </a:r>
            <a:r>
              <a:rPr lang="en-GB" b="1" dirty="0" err="1"/>
              <a:t>cls</a:t>
            </a:r>
            <a:r>
              <a:rPr lang="ro-RO" b="1" dirty="0"/>
              <a:t>.</a:t>
            </a:r>
            <a:r>
              <a:rPr lang="en-GB" b="1" dirty="0"/>
              <a:t> a 2-a</a:t>
            </a:r>
            <a:endParaRPr lang="ro-RO" b="1" dirty="0"/>
          </a:p>
          <a:p>
            <a:pPr algn="ctr"/>
            <a:r>
              <a:rPr lang="ro-RO" b="1" dirty="0"/>
              <a:t>din care 20 cu dotări PMR</a:t>
            </a:r>
            <a:r>
              <a:rPr lang="ro-RO" b="1" dirty="0" smtClean="0"/>
              <a:t>, transport</a:t>
            </a:r>
            <a:r>
              <a:rPr lang="en-GB" b="1" dirty="0" smtClean="0"/>
              <a:t> </a:t>
            </a:r>
            <a:r>
              <a:rPr lang="ro-RO" b="1" dirty="0"/>
              <a:t>biciclete</a:t>
            </a:r>
            <a:r>
              <a:rPr lang="en-GB" b="1" dirty="0"/>
              <a:t> </a:t>
            </a:r>
            <a:r>
              <a:rPr lang="ro-RO" b="1" dirty="0" smtClean="0"/>
              <a:t>/schiuri</a:t>
            </a:r>
            <a:endParaRPr lang="en-GB" b="1" dirty="0"/>
          </a:p>
        </p:txBody>
      </p:sp>
      <p:sp>
        <p:nvSpPr>
          <p:cNvPr id="31" name="Rounded Rectangle 30"/>
          <p:cNvSpPr/>
          <p:nvPr/>
        </p:nvSpPr>
        <p:spPr>
          <a:xfrm>
            <a:off x="6270538" y="1245223"/>
            <a:ext cx="2822408" cy="144620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19 </a:t>
            </a:r>
            <a:r>
              <a:rPr lang="en-GB" b="1" dirty="0" err="1"/>
              <a:t>Locomotiv</a:t>
            </a:r>
            <a:r>
              <a:rPr lang="ro-RO" b="1" dirty="0"/>
              <a:t>e electrice  C0-C</a:t>
            </a:r>
            <a:r>
              <a:rPr lang="en-GB" b="1" dirty="0"/>
              <a:t>0</a:t>
            </a:r>
            <a:r>
              <a:rPr lang="ro-RO" b="1" dirty="0"/>
              <a:t> cu</a:t>
            </a:r>
            <a:r>
              <a:rPr lang="en-GB" b="1" dirty="0"/>
              <a:t> </a:t>
            </a:r>
            <a:r>
              <a:rPr lang="en-GB" b="1" dirty="0" err="1"/>
              <a:t>motoare</a:t>
            </a:r>
            <a:r>
              <a:rPr lang="en-GB" b="1" dirty="0"/>
              <a:t> </a:t>
            </a:r>
            <a:r>
              <a:rPr lang="en-GB" b="1" dirty="0" err="1"/>
              <a:t>electrice</a:t>
            </a:r>
            <a:r>
              <a:rPr lang="en-GB" b="1" dirty="0"/>
              <a:t> de </a:t>
            </a:r>
            <a:r>
              <a:rPr lang="en-GB" b="1" dirty="0" err="1"/>
              <a:t>trac</a:t>
            </a:r>
            <a:r>
              <a:rPr lang="ro-RO" b="1" dirty="0"/>
              <a:t>țiune asincrone </a:t>
            </a:r>
            <a:endParaRPr lang="en-GB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3127129" y="1245223"/>
            <a:ext cx="2822408" cy="144620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19 </a:t>
            </a:r>
            <a:r>
              <a:rPr lang="en-GB" b="1" dirty="0" err="1"/>
              <a:t>Locomotiv</a:t>
            </a:r>
            <a:r>
              <a:rPr lang="ro-RO" b="1" dirty="0"/>
              <a:t>e</a:t>
            </a:r>
            <a:r>
              <a:rPr lang="en-GB" b="1" dirty="0"/>
              <a:t> </a:t>
            </a:r>
            <a:r>
              <a:rPr lang="ro-RO" b="1" dirty="0"/>
              <a:t>electrice C0-C0  cu</a:t>
            </a:r>
            <a:r>
              <a:rPr lang="en-GB" b="1" dirty="0"/>
              <a:t> </a:t>
            </a:r>
            <a:r>
              <a:rPr lang="en-GB" b="1" dirty="0" err="1"/>
              <a:t>motoare</a:t>
            </a:r>
            <a:r>
              <a:rPr lang="en-GB" b="1" dirty="0"/>
              <a:t> </a:t>
            </a:r>
            <a:r>
              <a:rPr lang="en-GB" b="1" dirty="0" err="1"/>
              <a:t>electrice</a:t>
            </a:r>
            <a:r>
              <a:rPr lang="en-GB" b="1" dirty="0"/>
              <a:t> de </a:t>
            </a:r>
            <a:r>
              <a:rPr lang="en-GB" b="1" dirty="0" err="1"/>
              <a:t>trac</a:t>
            </a:r>
            <a:r>
              <a:rPr lang="ro-RO" b="1" dirty="0"/>
              <a:t>țiune asincrone și sistem ETCS nivel 2 </a:t>
            </a:r>
            <a:endParaRPr lang="en-GB" b="1" dirty="0"/>
          </a:p>
        </p:txBody>
      </p:sp>
      <p:sp>
        <p:nvSpPr>
          <p:cNvPr id="33" name="Rounded Rectangle 32"/>
          <p:cNvSpPr/>
          <p:nvPr/>
        </p:nvSpPr>
        <p:spPr>
          <a:xfrm>
            <a:off x="9201211" y="2012207"/>
            <a:ext cx="2841769" cy="147314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20 </a:t>
            </a:r>
            <a:r>
              <a:rPr lang="en-GB" b="1" dirty="0" err="1"/>
              <a:t>Locomotiv</a:t>
            </a:r>
            <a:r>
              <a:rPr lang="ro-RO" b="1" dirty="0"/>
              <a:t>e</a:t>
            </a:r>
            <a:r>
              <a:rPr lang="en-GB" b="1" dirty="0"/>
              <a:t> </a:t>
            </a:r>
            <a:r>
              <a:rPr lang="ro-RO" b="1" dirty="0"/>
              <a:t>electrice cu acumulatori </a:t>
            </a:r>
            <a:r>
              <a:rPr lang="ro-RO" b="1" dirty="0" smtClean="0"/>
              <a:t>plug-in pentru manevră, </a:t>
            </a:r>
            <a:r>
              <a:rPr lang="ro-RO" b="1" dirty="0"/>
              <a:t>conversie din LDH</a:t>
            </a:r>
            <a:endParaRPr lang="en-GB" b="1" dirty="0"/>
          </a:p>
        </p:txBody>
      </p:sp>
      <p:grpSp>
        <p:nvGrpSpPr>
          <p:cNvPr id="22" name="Group 21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41" name="Straight Connector 40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07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45169" y="1006262"/>
            <a:ext cx="4501662" cy="1239047"/>
          </a:xfrm>
          <a:prstGeom prst="roundRect">
            <a:avLst/>
          </a:prstGeom>
          <a:solidFill>
            <a:srgbClr val="F7F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70338" y="1259282"/>
            <a:ext cx="42768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o-RO" sz="2000" b="1" dirty="0">
                <a:solidFill>
                  <a:srgbClr val="002060"/>
                </a:solidFill>
                <a:ea typeface="Times New Roman" panose="02020603050405020304" pitchFamily="18" charset="0"/>
              </a:rPr>
              <a:t>Î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n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afar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ă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de </a:t>
            </a:r>
            <a:r>
              <a:rPr lang="en-US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materialul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rulant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, p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roiectul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de </a:t>
            </a:r>
            <a:r>
              <a:rPr lang="en-GB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modernizare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sz="2000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prin</a:t>
            </a:r>
            <a:r>
              <a:rPr lang="en-GB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PNRR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include </a:t>
            </a:r>
            <a:r>
              <a:rPr lang="ro-RO" sz="2000" b="1" dirty="0">
                <a:cs typeface="Arial" panose="020B0604020202020204" pitchFamily="34" charset="0"/>
              </a:rPr>
              <a:t>ș</a:t>
            </a:r>
            <a:r>
              <a:rPr lang="en-US" sz="2000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i: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033773" y="2659848"/>
            <a:ext cx="3569004" cy="14362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cs typeface="Arial" panose="020B0604020202020204" pitchFamily="34" charset="0"/>
              </a:rPr>
              <a:t>2 </a:t>
            </a:r>
            <a:r>
              <a:rPr lang="en-GB" b="1" dirty="0" smtClean="0">
                <a:cs typeface="Arial" panose="020B0604020202020204" pitchFamily="34" charset="0"/>
              </a:rPr>
              <a:t>s</a:t>
            </a:r>
            <a:r>
              <a:rPr lang="ro-RO" b="1" dirty="0" smtClean="0">
                <a:cs typeface="Arial" panose="020B0604020202020204" pitchFamily="34" charset="0"/>
              </a:rPr>
              <a:t>imulatoare multifuncționale  locomotivă/automotor cu sistem ETCS (Depou</a:t>
            </a:r>
            <a:r>
              <a:rPr lang="en-GB" b="1" dirty="0" smtClean="0">
                <a:cs typeface="Arial" panose="020B0604020202020204" pitchFamily="34" charset="0"/>
              </a:rPr>
              <a:t>rile de locomotive</a:t>
            </a:r>
            <a:r>
              <a:rPr lang="ro-RO" b="1" dirty="0" smtClean="0">
                <a:cs typeface="Arial" panose="020B0604020202020204" pitchFamily="34" charset="0"/>
              </a:rPr>
              <a:t> București Călători și Brașov)</a:t>
            </a:r>
            <a:endParaRPr lang="en-GB" b="1" dirty="0"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589503" y="2655557"/>
            <a:ext cx="3569004" cy="14362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>
                <a:cs typeface="Arial" panose="020B0604020202020204" pitchFamily="34" charset="0"/>
              </a:rPr>
              <a:t>2 hale pentru mentenanța materialului </a:t>
            </a:r>
            <a:r>
              <a:rPr lang="ro-RO" b="1" dirty="0" smtClean="0">
                <a:cs typeface="Arial" panose="020B0604020202020204" pitchFamily="34" charset="0"/>
              </a:rPr>
              <a:t>rulant</a:t>
            </a:r>
          </a:p>
          <a:p>
            <a:pPr algn="ctr"/>
            <a:r>
              <a:rPr lang="ro-RO" b="1" dirty="0" smtClean="0">
                <a:cs typeface="Arial" panose="020B0604020202020204" pitchFamily="34" charset="0"/>
              </a:rPr>
              <a:t>(</a:t>
            </a:r>
            <a:r>
              <a:rPr lang="en-GB" b="1" dirty="0" err="1" smtClean="0">
                <a:cs typeface="Arial" panose="020B0604020202020204" pitchFamily="34" charset="0"/>
              </a:rPr>
              <a:t>Reviziile</a:t>
            </a:r>
            <a:r>
              <a:rPr lang="en-GB" b="1" dirty="0" smtClean="0">
                <a:cs typeface="Arial" panose="020B0604020202020204" pitchFamily="34" charset="0"/>
              </a:rPr>
              <a:t> de vagoane </a:t>
            </a:r>
            <a:r>
              <a:rPr lang="ro-RO" b="1" dirty="0" smtClean="0">
                <a:cs typeface="Arial" panose="020B0604020202020204" pitchFamily="34" charset="0"/>
              </a:rPr>
              <a:t>Craiova </a:t>
            </a:r>
            <a:r>
              <a:rPr lang="ro-RO" b="1" dirty="0">
                <a:cs typeface="Arial" panose="020B0604020202020204" pitchFamily="34" charset="0"/>
              </a:rPr>
              <a:t>și Baia Mare)</a:t>
            </a:r>
            <a:endParaRPr lang="en-GB" b="1" dirty="0"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311498" y="4506300"/>
            <a:ext cx="3569004" cy="143620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cs typeface="Arial" panose="020B0604020202020204" pitchFamily="34" charset="0"/>
              </a:rPr>
              <a:t>Platforma digitală pentru </a:t>
            </a:r>
            <a:r>
              <a:rPr lang="ro-RO" b="1" dirty="0">
                <a:cs typeface="Arial" panose="020B0604020202020204" pitchFamily="34" charset="0"/>
              </a:rPr>
              <a:t>managementul flotei și </a:t>
            </a:r>
            <a:r>
              <a:rPr lang="ro-RO" b="1" dirty="0" smtClean="0">
                <a:cs typeface="Arial" panose="020B0604020202020204" pitchFamily="34" charset="0"/>
              </a:rPr>
              <a:t>al </a:t>
            </a:r>
            <a:r>
              <a:rPr lang="ro-RO" b="1" dirty="0">
                <a:cs typeface="Arial" panose="020B0604020202020204" pitchFamily="34" charset="0"/>
              </a:rPr>
              <a:t>mentenanței</a:t>
            </a:r>
            <a:endParaRPr lang="en-GB" b="1" dirty="0"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708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22457" y="737828"/>
            <a:ext cx="4347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rgbClr val="002060"/>
                </a:solidFill>
              </a:rPr>
              <a:t>Beneficiile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p</a:t>
            </a:r>
            <a:r>
              <a:rPr lang="en-GB" sz="2800" b="1" dirty="0" err="1" smtClean="0">
                <a:solidFill>
                  <a:srgbClr val="002060"/>
                </a:solidFill>
              </a:rPr>
              <a:t>roiectului</a:t>
            </a:r>
            <a:r>
              <a:rPr lang="en-GB" sz="2800" b="1" dirty="0" smtClean="0">
                <a:solidFill>
                  <a:srgbClr val="002060"/>
                </a:solidFill>
              </a:rPr>
              <a:t> PNRR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5725" y="1516977"/>
            <a:ext cx="20074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400" b="1" dirty="0">
                <a:solidFill>
                  <a:srgbClr val="002060"/>
                </a:solidFill>
              </a:rPr>
              <a:t>Pentru </a:t>
            </a:r>
            <a:r>
              <a:rPr lang="en-GB" sz="2400" b="1" dirty="0" err="1" smtClean="0">
                <a:solidFill>
                  <a:srgbClr val="002060"/>
                </a:solidFill>
              </a:rPr>
              <a:t>mediu</a:t>
            </a:r>
            <a:r>
              <a:rPr lang="en-GB" sz="2400" b="1" dirty="0" smtClean="0">
                <a:solidFill>
                  <a:srgbClr val="002060"/>
                </a:solidFill>
              </a:rPr>
              <a:t>: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24280" y="1512377"/>
            <a:ext cx="2716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400" b="1" dirty="0">
                <a:solidFill>
                  <a:srgbClr val="002060"/>
                </a:solidFill>
              </a:rPr>
              <a:t>Pentru CFR </a:t>
            </a:r>
            <a:r>
              <a:rPr lang="en-GB" sz="2400" b="1" dirty="0" smtClean="0">
                <a:solidFill>
                  <a:srgbClr val="002060"/>
                </a:solidFill>
              </a:rPr>
              <a:t>C</a:t>
            </a:r>
            <a:r>
              <a:rPr lang="ro-RO" sz="2400" b="1" dirty="0" smtClean="0">
                <a:solidFill>
                  <a:srgbClr val="002060"/>
                </a:solidFill>
              </a:rPr>
              <a:t>ă</a:t>
            </a:r>
            <a:r>
              <a:rPr lang="en-GB" sz="2400" b="1" dirty="0" smtClean="0">
                <a:solidFill>
                  <a:srgbClr val="002060"/>
                </a:solidFill>
              </a:rPr>
              <a:t>l</a:t>
            </a:r>
            <a:r>
              <a:rPr lang="ro-RO" sz="2400" b="1" dirty="0" smtClean="0">
                <a:solidFill>
                  <a:srgbClr val="002060"/>
                </a:solidFill>
              </a:rPr>
              <a:t>ă</a:t>
            </a:r>
            <a:r>
              <a:rPr lang="en-GB" sz="2400" b="1" dirty="0" smtClean="0">
                <a:solidFill>
                  <a:srgbClr val="002060"/>
                </a:solidFill>
              </a:rPr>
              <a:t>tori</a:t>
            </a:r>
            <a:r>
              <a:rPr lang="en-GB" b="1" dirty="0">
                <a:solidFill>
                  <a:srgbClr val="002060"/>
                </a:solidFill>
              </a:rPr>
              <a:t>: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586" y="1516977"/>
            <a:ext cx="2132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Pentru c</a:t>
            </a:r>
            <a:r>
              <a:rPr lang="ro-RO" sz="2400" b="1" dirty="0">
                <a:solidFill>
                  <a:srgbClr val="002060"/>
                </a:solidFill>
              </a:rPr>
              <a:t>ălători</a:t>
            </a:r>
            <a:r>
              <a:rPr lang="en-GB" b="1" dirty="0">
                <a:solidFill>
                  <a:srgbClr val="002060"/>
                </a:solidFill>
              </a:rPr>
              <a:t>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89980" y="1994744"/>
            <a:ext cx="5212040" cy="410296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651554" y="2074467"/>
            <a:ext cx="488889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o-RO" b="1" dirty="0">
                <a:solidFill>
                  <a:schemeClr val="bg1"/>
                </a:solidFill>
              </a:rPr>
              <a:t>c</a:t>
            </a:r>
            <a:r>
              <a:rPr lang="en-GB" b="1" dirty="0" smtClean="0">
                <a:solidFill>
                  <a:schemeClr val="bg1"/>
                </a:solidFill>
              </a:rPr>
              <a:t>re</a:t>
            </a:r>
            <a:r>
              <a:rPr lang="ro-RO" b="1" dirty="0" smtClean="0">
                <a:solidFill>
                  <a:schemeClr val="bg1"/>
                </a:solidFill>
              </a:rPr>
              <a:t>ș</a:t>
            </a:r>
            <a:r>
              <a:rPr lang="en-GB" b="1" dirty="0" err="1" smtClean="0">
                <a:solidFill>
                  <a:schemeClr val="bg1"/>
                </a:solidFill>
              </a:rPr>
              <a:t>terea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vitezei</a:t>
            </a:r>
            <a:r>
              <a:rPr lang="en-GB" b="1" dirty="0">
                <a:solidFill>
                  <a:schemeClr val="bg1"/>
                </a:solidFill>
              </a:rPr>
              <a:t> de </a:t>
            </a:r>
            <a:r>
              <a:rPr lang="en-GB" b="1" dirty="0" err="1" smtClean="0">
                <a:solidFill>
                  <a:schemeClr val="bg1"/>
                </a:solidFill>
              </a:rPr>
              <a:t>circula</a:t>
            </a:r>
            <a:r>
              <a:rPr lang="ro-RO" b="1" dirty="0">
                <a:solidFill>
                  <a:schemeClr val="bg1"/>
                </a:solidFill>
              </a:rPr>
              <a:t>ț</a:t>
            </a:r>
            <a:r>
              <a:rPr lang="en-GB" b="1" dirty="0" err="1" smtClean="0">
                <a:solidFill>
                  <a:schemeClr val="bg1"/>
                </a:solidFill>
              </a:rPr>
              <a:t>ie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(max 160 km/h</a:t>
            </a:r>
            <a:r>
              <a:rPr lang="en-GB" b="1" dirty="0" smtClean="0">
                <a:solidFill>
                  <a:schemeClr val="bg1"/>
                </a:solidFill>
              </a:rPr>
              <a:t>)</a:t>
            </a:r>
            <a:r>
              <a:rPr lang="ro-RO" b="1" dirty="0" smtClean="0">
                <a:solidFill>
                  <a:schemeClr val="bg1"/>
                </a:solidFill>
              </a:rPr>
              <a:t>,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condi</a:t>
            </a:r>
            <a:r>
              <a:rPr lang="ro-RO" b="1" dirty="0" smtClean="0">
                <a:solidFill>
                  <a:schemeClr val="bg1"/>
                </a:solidFill>
              </a:rPr>
              <a:t>ț</a:t>
            </a:r>
            <a:r>
              <a:rPr lang="en-GB" b="1" dirty="0" err="1" smtClean="0">
                <a:solidFill>
                  <a:schemeClr val="bg1"/>
                </a:solidFill>
              </a:rPr>
              <a:t>ionat</a:t>
            </a:r>
            <a:r>
              <a:rPr lang="ro-RO" b="1" dirty="0" smtClean="0">
                <a:solidFill>
                  <a:schemeClr val="bg1"/>
                </a:solidFill>
              </a:rPr>
              <a:t>ă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ro-RO" b="1" dirty="0">
                <a:solidFill>
                  <a:schemeClr val="bg1"/>
                </a:solidFill>
              </a:rPr>
              <a:t>î</a:t>
            </a:r>
            <a:r>
              <a:rPr lang="en-GB" b="1" dirty="0" smtClean="0">
                <a:solidFill>
                  <a:schemeClr val="bg1"/>
                </a:solidFill>
              </a:rPr>
              <a:t>ns</a:t>
            </a:r>
            <a:r>
              <a:rPr lang="ro-RO" b="1" dirty="0" smtClean="0">
                <a:solidFill>
                  <a:schemeClr val="bg1"/>
                </a:solidFill>
              </a:rPr>
              <a:t>ă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de </a:t>
            </a:r>
            <a:r>
              <a:rPr lang="en-GB" b="1" dirty="0" err="1">
                <a:solidFill>
                  <a:schemeClr val="bg1"/>
                </a:solidFill>
              </a:rPr>
              <a:t>modernizarea</a:t>
            </a:r>
            <a:r>
              <a:rPr lang="en-GB" b="1" dirty="0">
                <a:solidFill>
                  <a:schemeClr val="bg1"/>
                </a:solidFill>
              </a:rPr>
              <a:t>  </a:t>
            </a:r>
            <a:r>
              <a:rPr lang="en-GB" b="1" dirty="0" err="1">
                <a:solidFill>
                  <a:schemeClr val="bg1"/>
                </a:solidFill>
              </a:rPr>
              <a:t>infrastructurii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ro-RO" b="1" dirty="0">
                <a:solidFill>
                  <a:schemeClr val="bg1"/>
                </a:solidFill>
              </a:rPr>
              <a:t>f</a:t>
            </a:r>
            <a:r>
              <a:rPr lang="en-GB" b="1" dirty="0" err="1" smtClean="0">
                <a:solidFill>
                  <a:schemeClr val="bg1"/>
                </a:solidFill>
              </a:rPr>
              <a:t>eroviare</a:t>
            </a:r>
            <a:endParaRPr lang="ro-RO" b="1" dirty="0" smtClean="0">
              <a:solidFill>
                <a:schemeClr val="bg1"/>
              </a:solidFill>
            </a:endParaRPr>
          </a:p>
          <a:p>
            <a:pPr lvl="0"/>
            <a:endParaRPr lang="en-GB" b="1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o-RO" b="1" dirty="0" err="1">
                <a:solidFill>
                  <a:schemeClr val="bg1"/>
                </a:solidFill>
              </a:rPr>
              <a:t>c</a:t>
            </a:r>
            <a:r>
              <a:rPr lang="en-GB" b="1" dirty="0" smtClean="0">
                <a:solidFill>
                  <a:schemeClr val="bg1"/>
                </a:solidFill>
              </a:rPr>
              <a:t>re</a:t>
            </a:r>
            <a:r>
              <a:rPr lang="ro-RO" b="1" dirty="0">
                <a:solidFill>
                  <a:schemeClr val="bg1"/>
                </a:solidFill>
              </a:rPr>
              <a:t>ș</a:t>
            </a:r>
            <a:r>
              <a:rPr lang="en-GB" b="1" dirty="0" err="1" smtClean="0">
                <a:solidFill>
                  <a:schemeClr val="bg1"/>
                </a:solidFill>
              </a:rPr>
              <a:t>terea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confortului</a:t>
            </a:r>
            <a:r>
              <a:rPr lang="en-GB" b="1" dirty="0" smtClean="0">
                <a:solidFill>
                  <a:schemeClr val="bg1"/>
                </a:solidFill>
              </a:rPr>
              <a:t>, </a:t>
            </a:r>
            <a:r>
              <a:rPr lang="en-GB" b="1" dirty="0" err="1">
                <a:solidFill>
                  <a:schemeClr val="bg1"/>
                </a:solidFill>
              </a:rPr>
              <a:t>prin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punerea</a:t>
            </a:r>
            <a:r>
              <a:rPr lang="en-GB" b="1" dirty="0">
                <a:solidFill>
                  <a:schemeClr val="bg1"/>
                </a:solidFill>
              </a:rPr>
              <a:t> la </a:t>
            </a:r>
            <a:r>
              <a:rPr lang="en-GB" b="1" dirty="0" err="1" smtClean="0">
                <a:solidFill>
                  <a:schemeClr val="bg1"/>
                </a:solidFill>
              </a:rPr>
              <a:t>dispozi</a:t>
            </a:r>
            <a:r>
              <a:rPr lang="ro-RO" b="1" dirty="0">
                <a:solidFill>
                  <a:schemeClr val="bg1"/>
                </a:solidFill>
              </a:rPr>
              <a:t>ț</a:t>
            </a:r>
            <a:r>
              <a:rPr lang="en-GB" b="1" dirty="0" err="1" smtClean="0">
                <a:solidFill>
                  <a:schemeClr val="bg1"/>
                </a:solidFill>
              </a:rPr>
              <a:t>ie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a </a:t>
            </a:r>
            <a:r>
              <a:rPr lang="en-GB" b="1" dirty="0" err="1">
                <a:solidFill>
                  <a:schemeClr val="bg1"/>
                </a:solidFill>
              </a:rPr>
              <a:t>unor</a:t>
            </a:r>
            <a:r>
              <a:rPr lang="en-GB" b="1" dirty="0">
                <a:solidFill>
                  <a:schemeClr val="bg1"/>
                </a:solidFill>
              </a:rPr>
              <a:t> vagoane </a:t>
            </a:r>
            <a:r>
              <a:rPr lang="en-GB" b="1" dirty="0" err="1">
                <a:solidFill>
                  <a:schemeClr val="bg1"/>
                </a:solidFill>
              </a:rPr>
              <a:t>modernizate</a:t>
            </a:r>
            <a:r>
              <a:rPr lang="en-GB" b="1" dirty="0">
                <a:solidFill>
                  <a:schemeClr val="bg1"/>
                </a:solidFill>
              </a:rPr>
              <a:t> (cu </a:t>
            </a:r>
            <a:r>
              <a:rPr lang="en-GB" b="1" dirty="0" err="1">
                <a:solidFill>
                  <a:schemeClr val="bg1"/>
                </a:solidFill>
              </a:rPr>
              <a:t>aer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condi</a:t>
            </a:r>
            <a:r>
              <a:rPr lang="ro-RO" b="1" dirty="0" smtClean="0">
                <a:solidFill>
                  <a:schemeClr val="bg1"/>
                </a:solidFill>
              </a:rPr>
              <a:t>ț</a:t>
            </a:r>
            <a:r>
              <a:rPr lang="en-GB" b="1" dirty="0" err="1" smtClean="0">
                <a:solidFill>
                  <a:schemeClr val="bg1"/>
                </a:solidFill>
              </a:rPr>
              <a:t>ionat</a:t>
            </a:r>
            <a:r>
              <a:rPr lang="en-GB" b="1" dirty="0">
                <a:solidFill>
                  <a:schemeClr val="bg1"/>
                </a:solidFill>
              </a:rPr>
              <a:t>, prize, </a:t>
            </a:r>
            <a:r>
              <a:rPr lang="en-GB" b="1" dirty="0" err="1" smtClean="0">
                <a:solidFill>
                  <a:schemeClr val="bg1"/>
                </a:solidFill>
              </a:rPr>
              <a:t>tapi</a:t>
            </a:r>
            <a:r>
              <a:rPr lang="ro-RO" b="1" dirty="0" smtClean="0">
                <a:solidFill>
                  <a:schemeClr val="bg1"/>
                </a:solidFill>
              </a:rPr>
              <a:t>ț</a:t>
            </a:r>
            <a:r>
              <a:rPr lang="en-GB" b="1" dirty="0" err="1" smtClean="0">
                <a:solidFill>
                  <a:schemeClr val="bg1"/>
                </a:solidFill>
              </a:rPr>
              <a:t>erii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noi</a:t>
            </a:r>
            <a:r>
              <a:rPr lang="en-GB" b="1" dirty="0" smtClean="0">
                <a:solidFill>
                  <a:schemeClr val="bg1"/>
                </a:solidFill>
              </a:rPr>
              <a:t>, spa</a:t>
            </a:r>
            <a:r>
              <a:rPr lang="ro-RO" b="1" dirty="0">
                <a:solidFill>
                  <a:schemeClr val="bg1"/>
                </a:solidFill>
              </a:rPr>
              <a:t>ț</a:t>
            </a:r>
            <a:r>
              <a:rPr lang="en-GB" b="1" dirty="0" smtClean="0">
                <a:solidFill>
                  <a:schemeClr val="bg1"/>
                </a:solidFill>
              </a:rPr>
              <a:t>ii </a:t>
            </a:r>
            <a:r>
              <a:rPr lang="en-GB" b="1" dirty="0">
                <a:solidFill>
                  <a:schemeClr val="bg1"/>
                </a:solidFill>
              </a:rPr>
              <a:t>de transport </a:t>
            </a:r>
            <a:r>
              <a:rPr lang="en-GB" b="1" dirty="0" err="1" smtClean="0">
                <a:solidFill>
                  <a:schemeClr val="bg1"/>
                </a:solidFill>
              </a:rPr>
              <a:t>biciclete</a:t>
            </a:r>
            <a:r>
              <a:rPr lang="en-GB" b="1" dirty="0" smtClean="0">
                <a:solidFill>
                  <a:schemeClr val="bg1"/>
                </a:solidFill>
              </a:rPr>
              <a:t>, </a:t>
            </a:r>
            <a:r>
              <a:rPr lang="en-GB" b="1" dirty="0" err="1" smtClean="0">
                <a:solidFill>
                  <a:schemeClr val="bg1"/>
                </a:solidFill>
              </a:rPr>
              <a:t>schiuri</a:t>
            </a:r>
            <a:r>
              <a:rPr lang="en-GB" b="1" dirty="0">
                <a:solidFill>
                  <a:schemeClr val="bg1"/>
                </a:solidFill>
              </a:rPr>
              <a:t>, </a:t>
            </a:r>
            <a:r>
              <a:rPr lang="en-GB" b="1" dirty="0" err="1" smtClean="0">
                <a:solidFill>
                  <a:schemeClr val="bg1"/>
                </a:solidFill>
              </a:rPr>
              <a:t>facilit</a:t>
            </a:r>
            <a:r>
              <a:rPr lang="ro-RO" b="1" dirty="0" smtClean="0">
                <a:solidFill>
                  <a:schemeClr val="bg1"/>
                </a:solidFill>
              </a:rPr>
              <a:t>ăț</a:t>
            </a:r>
            <a:r>
              <a:rPr lang="en-GB" b="1" dirty="0" smtClean="0">
                <a:solidFill>
                  <a:schemeClr val="bg1"/>
                </a:solidFill>
              </a:rPr>
              <a:t>i </a:t>
            </a:r>
            <a:r>
              <a:rPr lang="en-GB" b="1" dirty="0" err="1">
                <a:solidFill>
                  <a:schemeClr val="bg1"/>
                </a:solidFill>
              </a:rPr>
              <a:t>pentru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persoane</a:t>
            </a:r>
            <a:r>
              <a:rPr lang="en-GB" b="1" dirty="0">
                <a:solidFill>
                  <a:schemeClr val="bg1"/>
                </a:solidFill>
              </a:rPr>
              <a:t> cu </a:t>
            </a:r>
            <a:r>
              <a:rPr lang="en-GB" b="1" dirty="0" err="1" smtClean="0">
                <a:solidFill>
                  <a:schemeClr val="bg1"/>
                </a:solidFill>
              </a:rPr>
              <a:t>dizabilit</a:t>
            </a:r>
            <a:r>
              <a:rPr lang="ro-RO" b="1" dirty="0" smtClean="0">
                <a:solidFill>
                  <a:schemeClr val="bg1"/>
                </a:solidFill>
              </a:rPr>
              <a:t>ăț</a:t>
            </a:r>
            <a:r>
              <a:rPr lang="en-GB" b="1" dirty="0" smtClean="0">
                <a:solidFill>
                  <a:schemeClr val="bg1"/>
                </a:solidFill>
              </a:rPr>
              <a:t>i)</a:t>
            </a:r>
            <a:endParaRPr lang="ro-RO" b="1" dirty="0" smtClean="0">
              <a:solidFill>
                <a:schemeClr val="bg1"/>
              </a:solidFill>
            </a:endParaRPr>
          </a:p>
          <a:p>
            <a:pPr lvl="0"/>
            <a:endParaRPr lang="en-GB" b="1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 err="1">
                <a:solidFill>
                  <a:schemeClr val="bg1"/>
                </a:solidFill>
              </a:rPr>
              <a:t>sporirea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mobilității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între</a:t>
            </a:r>
            <a:r>
              <a:rPr lang="en-GB" b="1" dirty="0" smtClean="0">
                <a:solidFill>
                  <a:schemeClr val="bg1"/>
                </a:solidFill>
              </a:rPr>
              <a:t> centre</a:t>
            </a:r>
            <a:r>
              <a:rPr lang="ro-RO" b="1" dirty="0" smtClean="0">
                <a:solidFill>
                  <a:schemeClr val="bg1"/>
                </a:solidFill>
              </a:rPr>
              <a:t>le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>
                <a:solidFill>
                  <a:schemeClr val="bg1"/>
                </a:solidFill>
              </a:rPr>
              <a:t>socio-</a:t>
            </a:r>
            <a:r>
              <a:rPr lang="en-GB" b="1" dirty="0" err="1">
                <a:solidFill>
                  <a:schemeClr val="bg1"/>
                </a:solidFill>
              </a:rPr>
              <a:t>economice</a:t>
            </a:r>
            <a:r>
              <a:rPr lang="en-GB" b="1" dirty="0">
                <a:solidFill>
                  <a:schemeClr val="bg1"/>
                </a:solidFill>
              </a:rPr>
              <a:t> ale </a:t>
            </a:r>
            <a:r>
              <a:rPr lang="en-GB" b="1" dirty="0" err="1" smtClean="0">
                <a:solidFill>
                  <a:schemeClr val="bg1"/>
                </a:solidFill>
              </a:rPr>
              <a:t>țării</a:t>
            </a:r>
            <a:endParaRPr lang="en-GB" b="1" dirty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 dirty="0" smtClean="0">
              <a:solidFill>
                <a:schemeClr val="bg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/>
                </a:solidFill>
              </a:rPr>
              <a:t>călătoria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în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b="1" dirty="0" err="1" smtClean="0">
                <a:solidFill>
                  <a:schemeClr val="bg1"/>
                </a:solidFill>
              </a:rPr>
              <a:t>condiții</a:t>
            </a:r>
            <a:r>
              <a:rPr lang="en-GB" b="1" dirty="0" smtClean="0">
                <a:solidFill>
                  <a:schemeClr val="bg1"/>
                </a:solidFill>
              </a:rPr>
              <a:t> de </a:t>
            </a:r>
            <a:r>
              <a:rPr lang="en-GB" b="1" dirty="0" err="1" smtClean="0">
                <a:solidFill>
                  <a:schemeClr val="bg1"/>
                </a:solidFill>
              </a:rPr>
              <a:t>siguranță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</a:p>
          <a:p>
            <a:endParaRPr lang="ro-RO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9180971" y="1994019"/>
            <a:ext cx="2603133" cy="4075419"/>
            <a:chOff x="9435255" y="2010033"/>
            <a:chExt cx="2603133" cy="4075419"/>
          </a:xfrm>
        </p:grpSpPr>
        <p:sp>
          <p:nvSpPr>
            <p:cNvPr id="12" name="Rounded Rectangle 11"/>
            <p:cNvSpPr/>
            <p:nvPr/>
          </p:nvSpPr>
          <p:spPr>
            <a:xfrm>
              <a:off x="9435255" y="2010033"/>
              <a:ext cx="2603133" cy="404991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435255" y="2084357"/>
              <a:ext cx="2489751" cy="40010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r>
                <a:rPr lang="ro-RO" b="1" dirty="0" smtClean="0">
                  <a:solidFill>
                    <a:schemeClr val="bg1"/>
                  </a:solidFill>
                </a:rPr>
                <a:t>modernizarea a </a:t>
              </a:r>
              <a:r>
                <a:rPr lang="en-GB" b="1" dirty="0" smtClean="0">
                  <a:solidFill>
                    <a:schemeClr val="bg1"/>
                  </a:solidFill>
                </a:rPr>
                <a:t>1</a:t>
              </a:r>
              <a:r>
                <a:rPr lang="ro-RO" b="1" dirty="0" smtClean="0">
                  <a:solidFill>
                    <a:schemeClr val="bg1"/>
                  </a:solidFill>
                </a:rPr>
                <a:t>5</a:t>
              </a:r>
              <a:r>
                <a:rPr lang="en-GB" b="1" dirty="0" smtClean="0">
                  <a:solidFill>
                    <a:schemeClr val="bg1"/>
                  </a:solidFill>
                </a:rPr>
                <a:t>% din</a:t>
              </a:r>
              <a:r>
                <a:rPr lang="ro-RO" b="1" dirty="0" smtClean="0">
                  <a:solidFill>
                    <a:schemeClr val="bg1"/>
                  </a:solidFill>
                </a:rPr>
                <a:t> parcul activ de vagoane </a:t>
              </a:r>
              <a:r>
                <a:rPr lang="ro-RO" b="1" dirty="0">
                  <a:solidFill>
                    <a:schemeClr val="bg1"/>
                  </a:solidFill>
                </a:rPr>
                <a:t>ș</a:t>
              </a:r>
              <a:r>
                <a:rPr lang="en-GB" b="1" dirty="0" smtClean="0">
                  <a:solidFill>
                    <a:schemeClr val="bg1"/>
                  </a:solidFill>
                </a:rPr>
                <a:t>i </a:t>
              </a:r>
              <a:r>
                <a:rPr lang="ro-RO" b="1" dirty="0" smtClean="0">
                  <a:solidFill>
                    <a:schemeClr val="bg1"/>
                  </a:solidFill>
                </a:rPr>
                <a:t>19% din parcul activ de locomotive </a:t>
              </a:r>
            </a:p>
            <a:p>
              <a:endParaRPr lang="en-GB" sz="1000" b="1" dirty="0" smtClean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o-RO" b="1" dirty="0" smtClean="0">
                  <a:solidFill>
                    <a:schemeClr val="bg1"/>
                  </a:solidFill>
                </a:rPr>
                <a:t>c</a:t>
              </a:r>
              <a:r>
                <a:rPr lang="en-GB" b="1" dirty="0" smtClean="0">
                  <a:solidFill>
                    <a:schemeClr val="bg1"/>
                  </a:solidFill>
                </a:rPr>
                <a:t>re</a:t>
              </a:r>
              <a:r>
                <a:rPr lang="ro-RO" b="1" dirty="0" smtClean="0">
                  <a:solidFill>
                    <a:schemeClr val="bg1"/>
                  </a:solidFill>
                </a:rPr>
                <a:t>ș</a:t>
              </a:r>
              <a:r>
                <a:rPr lang="en-GB" b="1" dirty="0" err="1" smtClean="0">
                  <a:solidFill>
                    <a:schemeClr val="bg1"/>
                  </a:solidFill>
                </a:rPr>
                <a:t>terea</a:t>
              </a: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err="1" smtClean="0">
                  <a:solidFill>
                    <a:schemeClr val="bg1"/>
                  </a:solidFill>
                </a:rPr>
                <a:t>eficienței</a:t>
              </a:r>
              <a:r>
                <a:rPr lang="ro-RO" b="1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err="1" smtClean="0">
                  <a:solidFill>
                    <a:schemeClr val="bg1"/>
                  </a:solidFill>
                </a:rPr>
                <a:t>transportului</a:t>
              </a: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err="1" smtClean="0">
                  <a:solidFill>
                    <a:schemeClr val="bg1"/>
                  </a:solidFill>
                </a:rPr>
                <a:t>feroviar</a:t>
              </a:r>
              <a:r>
                <a:rPr lang="ro-RO" b="1" dirty="0" smtClean="0">
                  <a:solidFill>
                    <a:schemeClr val="bg1"/>
                  </a:solidFill>
                </a:rPr>
                <a:t> și a modului de</a:t>
              </a: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err="1" smtClean="0">
                  <a:solidFill>
                    <a:schemeClr val="bg1"/>
                  </a:solidFill>
                </a:rPr>
                <a:t>exploatare</a:t>
              </a: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r>
                <a:rPr lang="ro-RO" b="1" dirty="0" smtClean="0">
                  <a:solidFill>
                    <a:schemeClr val="bg1"/>
                  </a:solidFill>
                </a:rPr>
                <a:t>a materialului rulant</a:t>
              </a:r>
            </a:p>
            <a:p>
              <a:endParaRPr lang="en-GB" sz="1000" b="1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 err="1" smtClean="0">
                  <a:solidFill>
                    <a:schemeClr val="bg1"/>
                  </a:solidFill>
                </a:rPr>
                <a:t>reducerea</a:t>
              </a: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err="1">
                  <a:solidFill>
                    <a:schemeClr val="bg1"/>
                  </a:solidFill>
                </a:rPr>
                <a:t>costurilor</a:t>
              </a:r>
              <a:r>
                <a:rPr lang="en-GB" b="1" dirty="0">
                  <a:solidFill>
                    <a:schemeClr val="bg1"/>
                  </a:solidFill>
                </a:rPr>
                <a:t> de </a:t>
              </a:r>
              <a:r>
                <a:rPr lang="en-GB" b="1" dirty="0" err="1">
                  <a:solidFill>
                    <a:schemeClr val="bg1"/>
                  </a:solidFill>
                </a:rPr>
                <a:t>întreținere</a:t>
              </a:r>
              <a:r>
                <a:rPr lang="en-GB" b="1" dirty="0">
                  <a:solidFill>
                    <a:schemeClr val="bg1"/>
                  </a:solidFill>
                </a:rPr>
                <a:t> </a:t>
              </a:r>
              <a:r>
                <a:rPr lang="en-GB" b="1" dirty="0" smtClean="0">
                  <a:solidFill>
                    <a:schemeClr val="bg1"/>
                  </a:solidFill>
                </a:rPr>
                <a:t>ș</a:t>
              </a:r>
              <a:r>
                <a:rPr lang="ro-RO" b="1" dirty="0" smtClean="0">
                  <a:solidFill>
                    <a:schemeClr val="bg1"/>
                  </a:solidFill>
                </a:rPr>
                <a:t>i </a:t>
              </a:r>
              <a:r>
                <a:rPr lang="en-GB" b="1" dirty="0" err="1" smtClean="0">
                  <a:solidFill>
                    <a:schemeClr val="bg1"/>
                  </a:solidFill>
                </a:rPr>
                <a:t>economii</a:t>
              </a: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07896" y="1994744"/>
            <a:ext cx="2603133" cy="4049910"/>
            <a:chOff x="301247" y="2173170"/>
            <a:chExt cx="2603133" cy="4049910"/>
          </a:xfrm>
        </p:grpSpPr>
        <p:sp>
          <p:nvSpPr>
            <p:cNvPr id="25" name="Rounded Rectangle 24"/>
            <p:cNvSpPr/>
            <p:nvPr/>
          </p:nvSpPr>
          <p:spPr>
            <a:xfrm>
              <a:off x="301247" y="2173170"/>
              <a:ext cx="2603133" cy="404991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93732" y="2603827"/>
              <a:ext cx="2218164" cy="28623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 err="1">
                  <a:solidFill>
                    <a:schemeClr val="bg1"/>
                  </a:solidFill>
                </a:rPr>
                <a:t>reducerea</a:t>
              </a:r>
              <a:r>
                <a:rPr lang="en-GB" b="1" dirty="0">
                  <a:solidFill>
                    <a:schemeClr val="bg1"/>
                  </a:solidFill>
                </a:rPr>
                <a:t> </a:t>
              </a:r>
              <a:r>
                <a:rPr lang="en-GB" b="1" dirty="0" err="1" smtClean="0">
                  <a:solidFill>
                    <a:schemeClr val="bg1"/>
                  </a:solidFill>
                </a:rPr>
                <a:t>poluării</a:t>
              </a:r>
              <a:endParaRPr lang="ro-RO" b="1" dirty="0" smtClean="0">
                <a:solidFill>
                  <a:schemeClr val="bg1"/>
                </a:solidFill>
              </a:endParaRPr>
            </a:p>
            <a:p>
              <a:endParaRPr lang="ro-RO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b="1" dirty="0" err="1" smtClean="0">
                  <a:solidFill>
                    <a:schemeClr val="bg1"/>
                  </a:solidFill>
                </a:rPr>
                <a:t>reducerea</a:t>
              </a: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err="1">
                  <a:solidFill>
                    <a:schemeClr val="bg1"/>
                  </a:solidFill>
                </a:rPr>
                <a:t>emisiilor</a:t>
              </a:r>
              <a:r>
                <a:rPr lang="en-GB" b="1" dirty="0">
                  <a:solidFill>
                    <a:schemeClr val="bg1"/>
                  </a:solidFill>
                </a:rPr>
                <a:t> de gaze cu </a:t>
              </a:r>
              <a:r>
                <a:rPr lang="en-GB" b="1" dirty="0" err="1">
                  <a:solidFill>
                    <a:schemeClr val="bg1"/>
                  </a:solidFill>
                </a:rPr>
                <a:t>efect</a:t>
              </a:r>
              <a:r>
                <a:rPr lang="en-GB" b="1" dirty="0">
                  <a:solidFill>
                    <a:schemeClr val="bg1"/>
                  </a:solidFill>
                </a:rPr>
                <a:t> de </a:t>
              </a:r>
              <a:r>
                <a:rPr lang="en-GB" b="1" dirty="0" err="1" smtClean="0">
                  <a:solidFill>
                    <a:schemeClr val="bg1"/>
                  </a:solidFill>
                </a:rPr>
                <a:t>seră</a:t>
              </a:r>
              <a:endParaRPr lang="ro-RO" b="1" dirty="0" smtClean="0">
                <a:solidFill>
                  <a:schemeClr val="bg1"/>
                </a:solidFill>
              </a:endParaRPr>
            </a:p>
            <a:p>
              <a:endParaRPr lang="ro-RO" dirty="0" smtClean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err="1">
                  <a:solidFill>
                    <a:schemeClr val="bg1"/>
                  </a:solidFill>
                </a:rPr>
                <a:t>diminuarea</a:t>
              </a:r>
              <a:r>
                <a:rPr lang="en-GB" b="1" dirty="0">
                  <a:solidFill>
                    <a:schemeClr val="bg1"/>
                  </a:solidFill>
                </a:rPr>
                <a:t> </a:t>
              </a:r>
              <a:r>
                <a:rPr lang="en-GB" b="1" dirty="0" err="1">
                  <a:solidFill>
                    <a:schemeClr val="bg1"/>
                  </a:solidFill>
                </a:rPr>
                <a:t>efectelor</a:t>
              </a:r>
              <a:r>
                <a:rPr lang="en-GB" b="1" dirty="0">
                  <a:solidFill>
                    <a:schemeClr val="bg1"/>
                  </a:solidFill>
                </a:rPr>
                <a:t> </a:t>
              </a:r>
              <a:r>
                <a:rPr lang="en-GB" b="1" dirty="0" smtClean="0">
                  <a:solidFill>
                    <a:schemeClr val="bg1"/>
                  </a:solidFill>
                </a:rPr>
                <a:t>adverse</a:t>
              </a:r>
              <a:r>
                <a:rPr lang="ro-RO" b="1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smtClean="0">
                  <a:solidFill>
                    <a:schemeClr val="bg1"/>
                  </a:solidFill>
                </a:rPr>
                <a:t> </a:t>
              </a:r>
              <a:r>
                <a:rPr lang="en-GB" b="1" dirty="0" err="1">
                  <a:solidFill>
                    <a:schemeClr val="bg1"/>
                  </a:solidFill>
                </a:rPr>
                <a:t>asupra</a:t>
              </a:r>
              <a:r>
                <a:rPr lang="en-GB" b="1" dirty="0">
                  <a:solidFill>
                    <a:schemeClr val="bg1"/>
                  </a:solidFill>
                </a:rPr>
                <a:t> </a:t>
              </a:r>
              <a:r>
                <a:rPr lang="en-GB" b="1" dirty="0" err="1" smtClean="0">
                  <a:solidFill>
                    <a:schemeClr val="bg1"/>
                  </a:solidFill>
                </a:rPr>
                <a:t>mediului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6" name="Straight Connector 35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647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7976" y="1660529"/>
            <a:ext cx="1187604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Î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GB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procesul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modernizare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sunt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implicate 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uzine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reparatoare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 transform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materialul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rulant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vechi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vagoane 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locomotive 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vor oferi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servicii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europene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452438" algn="just">
              <a:buFont typeface="Wingdings" panose="05000000000000000000" pitchFamily="2" charset="2"/>
              <a:buChar char="§"/>
            </a:pPr>
            <a:r>
              <a:rPr lang="ro-RO" b="1" i="1" dirty="0" smtClean="0">
                <a:solidFill>
                  <a:srgbClr val="002060"/>
                </a:solidFill>
              </a:rPr>
              <a:t>	</a:t>
            </a:r>
            <a:r>
              <a:rPr lang="en-GB" b="1" dirty="0" smtClean="0">
                <a:solidFill>
                  <a:srgbClr val="002060"/>
                </a:solidFill>
              </a:rPr>
              <a:t>S.C. </a:t>
            </a:r>
            <a:r>
              <a:rPr lang="en-GB" b="1" dirty="0" err="1" smtClean="0">
                <a:solidFill>
                  <a:srgbClr val="002060"/>
                </a:solidFill>
              </a:rPr>
              <a:t>Softronic</a:t>
            </a:r>
            <a:r>
              <a:rPr lang="en-GB" b="1" dirty="0" smtClean="0">
                <a:solidFill>
                  <a:srgbClr val="002060"/>
                </a:solidFill>
              </a:rPr>
              <a:t> S.R.L. Craiova</a:t>
            </a:r>
          </a:p>
          <a:p>
            <a:pPr marL="857250" indent="-452438" algn="just">
              <a:buFont typeface="Wingdings" panose="05000000000000000000" pitchFamily="2" charset="2"/>
              <a:buChar char="§"/>
            </a:pPr>
            <a:endParaRPr lang="en-GB" b="1" dirty="0" smtClean="0">
              <a:solidFill>
                <a:srgbClr val="002060"/>
              </a:solidFill>
            </a:endParaRPr>
          </a:p>
          <a:p>
            <a:pPr marL="857250" indent="-452438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</a:rPr>
              <a:t>	</a:t>
            </a:r>
            <a:r>
              <a:rPr lang="en-GB" b="1" dirty="0" smtClean="0">
                <a:solidFill>
                  <a:srgbClr val="002060"/>
                </a:solidFill>
              </a:rPr>
              <a:t>S.C. Reloc S.A. Craiova</a:t>
            </a:r>
          </a:p>
          <a:p>
            <a:pPr marL="857250" indent="-452438" algn="just">
              <a:buFont typeface="Wingdings" panose="05000000000000000000" pitchFamily="2" charset="2"/>
              <a:buChar char="§"/>
            </a:pPr>
            <a:endParaRPr lang="en-GB" b="1" dirty="0" smtClean="0">
              <a:solidFill>
                <a:srgbClr val="002060"/>
              </a:solidFill>
            </a:endParaRPr>
          </a:p>
          <a:p>
            <a:pPr marL="857250" indent="-452438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</a:rPr>
              <a:t>„C.F.R. </a:t>
            </a:r>
            <a:r>
              <a:rPr lang="en-GB" b="1" dirty="0" smtClean="0">
                <a:solidFill>
                  <a:srgbClr val="002060"/>
                </a:solidFill>
              </a:rPr>
              <a:t>S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C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R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L</a:t>
            </a:r>
            <a:r>
              <a:rPr lang="ro-RO" b="1" dirty="0" smtClean="0">
                <a:solidFill>
                  <a:srgbClr val="002060"/>
                </a:solidFill>
              </a:rPr>
              <a:t>.”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>
                <a:solidFill>
                  <a:srgbClr val="002060"/>
                </a:solidFill>
              </a:rPr>
              <a:t>Bra</a:t>
            </a:r>
            <a:r>
              <a:rPr lang="ro-RO" b="1" dirty="0">
                <a:solidFill>
                  <a:srgbClr val="002060"/>
                </a:solidFill>
              </a:rPr>
              <a:t>ș</a:t>
            </a:r>
            <a:r>
              <a:rPr lang="en-GB" b="1" dirty="0" err="1" smtClean="0">
                <a:solidFill>
                  <a:srgbClr val="002060"/>
                </a:solidFill>
              </a:rPr>
              <a:t>ov</a:t>
            </a:r>
            <a:r>
              <a:rPr lang="ro-RO" b="1" dirty="0" smtClean="0">
                <a:solidFill>
                  <a:srgbClr val="002060"/>
                </a:solidFill>
              </a:rPr>
              <a:t> S.A.</a:t>
            </a:r>
            <a:endParaRPr lang="en-GB" b="1" dirty="0" smtClean="0">
              <a:solidFill>
                <a:srgbClr val="002060"/>
              </a:solidFill>
            </a:endParaRPr>
          </a:p>
          <a:p>
            <a:pPr marL="857250" indent="-452438" algn="just">
              <a:buFont typeface="Wingdings" panose="05000000000000000000" pitchFamily="2" charset="2"/>
              <a:buChar char="§"/>
            </a:pPr>
            <a:endParaRPr lang="ro-RO" b="1" dirty="0">
              <a:solidFill>
                <a:srgbClr val="002060"/>
              </a:solidFill>
            </a:endParaRPr>
          </a:p>
          <a:p>
            <a:pPr marL="857250" indent="-452438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r>
              <a:rPr lang="en-GB" b="1" dirty="0" smtClean="0">
                <a:solidFill>
                  <a:srgbClr val="002060"/>
                </a:solidFill>
                <a:cs typeface="Arial" panose="020B0604020202020204" pitchFamily="34" charset="0"/>
              </a:rPr>
              <a:t>S.C. Atelierele </a:t>
            </a:r>
            <a:r>
              <a:rPr lang="en-GB" b="1" dirty="0">
                <a:solidFill>
                  <a:srgbClr val="002060"/>
                </a:solidFill>
                <a:cs typeface="Arial" panose="020B0604020202020204" pitchFamily="34" charset="0"/>
              </a:rPr>
              <a:t>CFR </a:t>
            </a:r>
            <a:r>
              <a:rPr lang="en-GB" b="1" dirty="0" err="1">
                <a:solidFill>
                  <a:srgbClr val="002060"/>
                </a:solidFill>
                <a:cs typeface="Arial" panose="020B0604020202020204" pitchFamily="34" charset="0"/>
              </a:rPr>
              <a:t>Grivi</a:t>
            </a:r>
            <a:r>
              <a:rPr lang="ro-RO" b="1" dirty="0">
                <a:solidFill>
                  <a:srgbClr val="002060"/>
                </a:solidFill>
                <a:cs typeface="Arial" panose="020B0604020202020204" pitchFamily="34" charset="0"/>
              </a:rPr>
              <a:t>ț</a:t>
            </a:r>
            <a:r>
              <a:rPr lang="en-GB" b="1" dirty="0" smtClean="0">
                <a:solidFill>
                  <a:srgbClr val="002060"/>
                </a:solidFill>
                <a:cs typeface="Arial" panose="020B0604020202020204" pitchFamily="34" charset="0"/>
              </a:rPr>
              <a:t>a S.A.</a:t>
            </a:r>
          </a:p>
          <a:p>
            <a:pPr marL="857250" indent="-452438" algn="just">
              <a:buFont typeface="Wingdings" panose="05000000000000000000" pitchFamily="2" charset="2"/>
              <a:buChar char="§"/>
            </a:pPr>
            <a:endParaRPr lang="en-GB" b="1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857250" indent="-452438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r>
              <a:rPr lang="en-GB" b="1" dirty="0" smtClean="0">
                <a:solidFill>
                  <a:srgbClr val="002060"/>
                </a:solidFill>
                <a:cs typeface="Arial" panose="020B0604020202020204" pitchFamily="34" charset="0"/>
              </a:rPr>
              <a:t>S.C. </a:t>
            </a:r>
            <a:r>
              <a:rPr lang="en-GB" b="1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Electroputere</a:t>
            </a:r>
            <a:r>
              <a:rPr lang="en-GB" b="1" dirty="0" smtClean="0">
                <a:solidFill>
                  <a:srgbClr val="002060"/>
                </a:solidFill>
                <a:cs typeface="Arial" panose="020B0604020202020204" pitchFamily="34" charset="0"/>
              </a:rPr>
              <a:t> - VFU S.A. Pa</a:t>
            </a:r>
            <a:r>
              <a:rPr lang="ro-RO" b="1" dirty="0">
                <a:solidFill>
                  <a:srgbClr val="002060"/>
                </a:solidFill>
                <a:cs typeface="Arial" panose="020B0604020202020204" pitchFamily="34" charset="0"/>
              </a:rPr>
              <a:t>ș</a:t>
            </a:r>
            <a:r>
              <a:rPr lang="en-GB" b="1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cani</a:t>
            </a:r>
            <a:endParaRPr lang="en-GB" b="1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857250" indent="-452438" algn="just">
              <a:buFont typeface="Wingdings" panose="05000000000000000000" pitchFamily="2" charset="2"/>
              <a:buChar char="§"/>
            </a:pPr>
            <a:endParaRPr lang="en-GB" b="1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857250" indent="-452438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r>
              <a:rPr lang="en-GB" b="1" dirty="0" smtClean="0">
                <a:solidFill>
                  <a:srgbClr val="002060"/>
                </a:solidFill>
                <a:cs typeface="Arial" panose="020B0604020202020204" pitchFamily="34" charset="0"/>
              </a:rPr>
              <a:t>S.C. </a:t>
            </a:r>
            <a:r>
              <a:rPr lang="en-GB" b="1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Remarul</a:t>
            </a:r>
            <a:r>
              <a:rPr lang="en-GB" b="1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o-RO" b="1" dirty="0" smtClean="0">
                <a:solidFill>
                  <a:srgbClr val="002060"/>
                </a:solidFill>
                <a:cs typeface="Arial" panose="020B0604020202020204" pitchFamily="34" charset="0"/>
              </a:rPr>
              <a:t>„</a:t>
            </a:r>
            <a:r>
              <a:rPr lang="en-GB" b="1" dirty="0" smtClean="0">
                <a:solidFill>
                  <a:srgbClr val="002060"/>
                </a:solidFill>
                <a:cs typeface="Arial" panose="020B0604020202020204" pitchFamily="34" charset="0"/>
              </a:rPr>
              <a:t>16 </a:t>
            </a:r>
            <a:r>
              <a:rPr lang="en-GB" b="1" dirty="0" err="1">
                <a:solidFill>
                  <a:srgbClr val="002060"/>
                </a:solidFill>
                <a:cs typeface="Arial" panose="020B0604020202020204" pitchFamily="34" charset="0"/>
              </a:rPr>
              <a:t>Februarie</a:t>
            </a:r>
            <a:r>
              <a:rPr lang="en-GB" b="1" dirty="0" smtClean="0">
                <a:solidFill>
                  <a:srgbClr val="002060"/>
                </a:solidFill>
                <a:cs typeface="Arial" panose="020B0604020202020204" pitchFamily="34" charset="0"/>
              </a:rPr>
              <a:t>” S.A. Cluj-Napoca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25089" y="737828"/>
            <a:ext cx="31418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Uzinele reparatoare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5" name="Rectangle 1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16" name="Rectangle 1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8025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46825" y="2366780"/>
            <a:ext cx="118983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2060"/>
                </a:solidFill>
              </a:rPr>
              <a:t>55 locomotive </a:t>
            </a:r>
            <a:r>
              <a:rPr lang="en-GB" b="1" dirty="0" err="1" smtClean="0">
                <a:solidFill>
                  <a:srgbClr val="002060"/>
                </a:solidFill>
              </a:rPr>
              <a:t>electrice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destinate remorcării trenurilor de călători</a:t>
            </a:r>
            <a:r>
              <a:rPr lang="en-GB" b="1" dirty="0" smtClean="0">
                <a:solidFill>
                  <a:srgbClr val="002060"/>
                </a:solidFill>
              </a:rPr>
              <a:t>,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din care:</a:t>
            </a:r>
          </a:p>
          <a:p>
            <a:pPr algn="just"/>
            <a:r>
              <a:rPr lang="en-GB" dirty="0" smtClean="0">
                <a:solidFill>
                  <a:srgbClr val="002060"/>
                </a:solidFill>
              </a:rPr>
              <a:t>	-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19 </a:t>
            </a:r>
            <a:r>
              <a:rPr lang="en-GB" dirty="0" err="1">
                <a:solidFill>
                  <a:srgbClr val="002060"/>
                </a:solidFill>
              </a:rPr>
              <a:t>locomotiv</a:t>
            </a:r>
            <a:r>
              <a:rPr lang="ro-RO" dirty="0">
                <a:solidFill>
                  <a:srgbClr val="002060"/>
                </a:solidFill>
              </a:rPr>
              <a:t>e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ro-RO" dirty="0">
                <a:solidFill>
                  <a:srgbClr val="002060"/>
                </a:solidFill>
              </a:rPr>
              <a:t>electrice C0-C0 </a:t>
            </a:r>
            <a:r>
              <a:rPr lang="ro-RO" dirty="0" smtClean="0">
                <a:solidFill>
                  <a:srgbClr val="002060"/>
                </a:solidFill>
              </a:rPr>
              <a:t>cu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motoare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electrice</a:t>
            </a:r>
            <a:r>
              <a:rPr lang="en-GB" dirty="0">
                <a:solidFill>
                  <a:srgbClr val="002060"/>
                </a:solidFill>
              </a:rPr>
              <a:t> de </a:t>
            </a:r>
            <a:r>
              <a:rPr lang="en-GB" dirty="0" err="1">
                <a:solidFill>
                  <a:srgbClr val="002060"/>
                </a:solidFill>
              </a:rPr>
              <a:t>trac</a:t>
            </a:r>
            <a:r>
              <a:rPr lang="ro-RO" dirty="0">
                <a:solidFill>
                  <a:srgbClr val="002060"/>
                </a:solidFill>
              </a:rPr>
              <a:t>țiune asincrone și sistem ETCS nivel </a:t>
            </a:r>
            <a:r>
              <a:rPr lang="ro-RO" dirty="0" smtClean="0">
                <a:solidFill>
                  <a:srgbClr val="002060"/>
                </a:solidFill>
              </a:rPr>
              <a:t>2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endParaRPr lang="en-GB" dirty="0">
              <a:solidFill>
                <a:srgbClr val="002060"/>
              </a:solidFill>
            </a:endParaRPr>
          </a:p>
          <a:p>
            <a:pPr algn="just"/>
            <a:r>
              <a:rPr lang="en-GB" dirty="0">
                <a:solidFill>
                  <a:srgbClr val="002060"/>
                </a:solidFill>
              </a:rPr>
              <a:t>    </a:t>
            </a:r>
            <a:r>
              <a:rPr lang="en-GB" dirty="0" smtClean="0">
                <a:solidFill>
                  <a:srgbClr val="002060"/>
                </a:solidFill>
              </a:rPr>
              <a:t>               la </a:t>
            </a:r>
            <a:r>
              <a:rPr lang="en-GB" dirty="0" err="1" smtClean="0">
                <a:solidFill>
                  <a:srgbClr val="002060"/>
                </a:solidFill>
              </a:rPr>
              <a:t>Softronic</a:t>
            </a:r>
            <a:r>
              <a:rPr lang="en-GB" dirty="0" smtClean="0">
                <a:solidFill>
                  <a:srgbClr val="002060"/>
                </a:solidFill>
              </a:rPr>
              <a:t> Craiova (</a:t>
            </a:r>
            <a:r>
              <a:rPr lang="en-GB" dirty="0" err="1" smtClean="0">
                <a:solidFill>
                  <a:srgbClr val="002060"/>
                </a:solidFill>
              </a:rPr>
              <a:t>livrate</a:t>
            </a:r>
            <a:r>
              <a:rPr lang="en-GB" dirty="0" smtClean="0">
                <a:solidFill>
                  <a:srgbClr val="002060"/>
                </a:solidFill>
              </a:rPr>
              <a:t> 10)</a:t>
            </a:r>
          </a:p>
          <a:p>
            <a:pPr algn="just"/>
            <a:r>
              <a:rPr lang="en-GB" dirty="0" smtClean="0">
                <a:solidFill>
                  <a:srgbClr val="002060"/>
                </a:solidFill>
              </a:rPr>
              <a:t>	- 19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locomotiv</a:t>
            </a:r>
            <a:r>
              <a:rPr lang="ro-RO" dirty="0">
                <a:solidFill>
                  <a:srgbClr val="002060"/>
                </a:solidFill>
              </a:rPr>
              <a:t>e electrice </a:t>
            </a:r>
            <a:r>
              <a:rPr lang="ro-RO" dirty="0" smtClean="0">
                <a:solidFill>
                  <a:srgbClr val="002060"/>
                </a:solidFill>
              </a:rPr>
              <a:t>C0-C</a:t>
            </a:r>
            <a:r>
              <a:rPr lang="en-GB" dirty="0">
                <a:solidFill>
                  <a:srgbClr val="002060"/>
                </a:solidFill>
              </a:rPr>
              <a:t>0</a:t>
            </a:r>
            <a:r>
              <a:rPr lang="ro-RO" dirty="0">
                <a:solidFill>
                  <a:srgbClr val="002060"/>
                </a:solidFill>
              </a:rPr>
              <a:t> cu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motoare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electrice</a:t>
            </a:r>
            <a:r>
              <a:rPr lang="en-GB" dirty="0">
                <a:solidFill>
                  <a:srgbClr val="002060"/>
                </a:solidFill>
              </a:rPr>
              <a:t> de </a:t>
            </a:r>
            <a:r>
              <a:rPr lang="en-GB" dirty="0" err="1">
                <a:solidFill>
                  <a:srgbClr val="002060"/>
                </a:solidFill>
              </a:rPr>
              <a:t>trac</a:t>
            </a:r>
            <a:r>
              <a:rPr lang="ro-RO" dirty="0">
                <a:solidFill>
                  <a:srgbClr val="002060"/>
                </a:solidFill>
              </a:rPr>
              <a:t>țiune </a:t>
            </a:r>
            <a:r>
              <a:rPr lang="ro-RO" dirty="0" smtClean="0">
                <a:solidFill>
                  <a:srgbClr val="002060"/>
                </a:solidFill>
              </a:rPr>
              <a:t>asincrone</a:t>
            </a:r>
            <a:r>
              <a:rPr lang="en-GB" dirty="0" smtClean="0">
                <a:solidFill>
                  <a:srgbClr val="002060"/>
                </a:solidFill>
              </a:rPr>
              <a:t>,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la </a:t>
            </a:r>
            <a:r>
              <a:rPr lang="en-GB" dirty="0" err="1" smtClean="0">
                <a:solidFill>
                  <a:srgbClr val="002060"/>
                </a:solidFill>
              </a:rPr>
              <a:t>Reloc</a:t>
            </a:r>
            <a:r>
              <a:rPr lang="en-GB" dirty="0" smtClean="0">
                <a:solidFill>
                  <a:srgbClr val="002060"/>
                </a:solidFill>
              </a:rPr>
              <a:t> Craiova</a:t>
            </a:r>
            <a:endParaRPr lang="ro-RO" dirty="0" smtClean="0">
              <a:solidFill>
                <a:srgbClr val="002060"/>
              </a:solidFill>
            </a:endParaRPr>
          </a:p>
          <a:p>
            <a:pPr algn="just"/>
            <a:r>
              <a:rPr lang="ro-RO" dirty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             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    </a:t>
            </a:r>
            <a:r>
              <a:rPr lang="en-GB" dirty="0" smtClean="0">
                <a:solidFill>
                  <a:srgbClr val="002060"/>
                </a:solidFill>
              </a:rPr>
              <a:t>(</a:t>
            </a:r>
            <a:r>
              <a:rPr lang="en-GB" dirty="0" err="1" smtClean="0">
                <a:solidFill>
                  <a:srgbClr val="002060"/>
                </a:solidFill>
              </a:rPr>
              <a:t>livrate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8</a:t>
            </a:r>
            <a:r>
              <a:rPr lang="en-GB" dirty="0" smtClean="0">
                <a:solidFill>
                  <a:srgbClr val="002060"/>
                </a:solidFill>
              </a:rPr>
              <a:t>)</a:t>
            </a:r>
          </a:p>
          <a:p>
            <a:pPr algn="just"/>
            <a:r>
              <a:rPr lang="en-GB" dirty="0">
                <a:solidFill>
                  <a:srgbClr val="002060"/>
                </a:solidFill>
              </a:rPr>
              <a:t>	</a:t>
            </a:r>
            <a:r>
              <a:rPr lang="en-GB" dirty="0" smtClean="0">
                <a:solidFill>
                  <a:srgbClr val="002060"/>
                </a:solidFill>
              </a:rPr>
              <a:t>-</a:t>
            </a:r>
            <a:r>
              <a:rPr lang="en-GB" dirty="0">
                <a:solidFill>
                  <a:srgbClr val="002060"/>
                </a:solidFill>
              </a:rPr>
              <a:t> 17 </a:t>
            </a:r>
            <a:r>
              <a:rPr lang="en-GB" dirty="0" err="1">
                <a:solidFill>
                  <a:srgbClr val="002060"/>
                </a:solidFill>
              </a:rPr>
              <a:t>locomotiv</a:t>
            </a:r>
            <a:r>
              <a:rPr lang="ro-RO" dirty="0">
                <a:solidFill>
                  <a:srgbClr val="002060"/>
                </a:solidFill>
              </a:rPr>
              <a:t>e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ro-RO" dirty="0">
                <a:solidFill>
                  <a:srgbClr val="002060"/>
                </a:solidFill>
              </a:rPr>
              <a:t>electrice B0-B0 cu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motoare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electrice</a:t>
            </a:r>
            <a:r>
              <a:rPr lang="en-GB" dirty="0">
                <a:solidFill>
                  <a:srgbClr val="002060"/>
                </a:solidFill>
              </a:rPr>
              <a:t> de </a:t>
            </a:r>
            <a:r>
              <a:rPr lang="en-GB" dirty="0" err="1">
                <a:solidFill>
                  <a:srgbClr val="002060"/>
                </a:solidFill>
              </a:rPr>
              <a:t>trac</a:t>
            </a:r>
            <a:r>
              <a:rPr lang="ro-RO" dirty="0">
                <a:solidFill>
                  <a:srgbClr val="002060"/>
                </a:solidFill>
              </a:rPr>
              <a:t>țiune asincrone și sistem ETCS nivel </a:t>
            </a:r>
            <a:r>
              <a:rPr lang="ro-RO" dirty="0" smtClean="0">
                <a:solidFill>
                  <a:srgbClr val="002060"/>
                </a:solidFill>
              </a:rPr>
              <a:t>2</a:t>
            </a:r>
            <a:r>
              <a:rPr lang="en-GB" dirty="0" smtClean="0">
                <a:solidFill>
                  <a:srgbClr val="002060"/>
                </a:solidFill>
              </a:rPr>
              <a:t>,</a:t>
            </a:r>
          </a:p>
          <a:p>
            <a:pPr algn="just"/>
            <a:r>
              <a:rPr lang="en-GB" dirty="0">
                <a:solidFill>
                  <a:srgbClr val="002060"/>
                </a:solidFill>
              </a:rPr>
              <a:t>	</a:t>
            </a:r>
            <a:r>
              <a:rPr lang="en-GB" dirty="0" smtClean="0">
                <a:solidFill>
                  <a:srgbClr val="002060"/>
                </a:solidFill>
              </a:rPr>
              <a:t>  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la SCRL </a:t>
            </a:r>
            <a:r>
              <a:rPr lang="en-GB" dirty="0">
                <a:solidFill>
                  <a:srgbClr val="002060"/>
                </a:solidFill>
              </a:rPr>
              <a:t>Bra</a:t>
            </a:r>
            <a:r>
              <a:rPr lang="ro-RO" dirty="0">
                <a:solidFill>
                  <a:srgbClr val="002060"/>
                </a:solidFill>
              </a:rPr>
              <a:t>ș</a:t>
            </a:r>
            <a:r>
              <a:rPr lang="en-GB" dirty="0" err="1" smtClean="0">
                <a:solidFill>
                  <a:srgbClr val="002060"/>
                </a:solidFill>
              </a:rPr>
              <a:t>ov</a:t>
            </a:r>
            <a:r>
              <a:rPr lang="ro-RO" dirty="0" smtClean="0">
                <a:solidFill>
                  <a:srgbClr val="002060"/>
                </a:solidFill>
              </a:rPr>
              <a:t> (livrată 1)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GB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2060"/>
                </a:solidFill>
              </a:rPr>
              <a:t>20 locomotive</a:t>
            </a:r>
            <a:r>
              <a:rPr lang="ro-RO" b="1" dirty="0">
                <a:solidFill>
                  <a:srgbClr val="002060"/>
                </a:solidFill>
              </a:rPr>
              <a:t> electrice cu acumulatori </a:t>
            </a:r>
            <a:r>
              <a:rPr lang="ro-RO" b="1" dirty="0" smtClean="0">
                <a:solidFill>
                  <a:srgbClr val="002060"/>
                </a:solidFill>
              </a:rPr>
              <a:t>plug-in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pentru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manevr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ro-RO" dirty="0" smtClean="0">
                <a:solidFill>
                  <a:srgbClr val="002060"/>
                </a:solidFill>
              </a:rPr>
              <a:t>,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la </a:t>
            </a:r>
            <a:r>
              <a:rPr lang="en-GB" dirty="0" smtClean="0">
                <a:solidFill>
                  <a:srgbClr val="002060"/>
                </a:solidFill>
              </a:rPr>
              <a:t>SCRL </a:t>
            </a:r>
            <a:r>
              <a:rPr lang="en-GB" dirty="0">
                <a:solidFill>
                  <a:srgbClr val="002060"/>
                </a:solidFill>
              </a:rPr>
              <a:t>Bra</a:t>
            </a:r>
            <a:r>
              <a:rPr lang="ro-RO" dirty="0">
                <a:solidFill>
                  <a:srgbClr val="002060"/>
                </a:solidFill>
              </a:rPr>
              <a:t>ș</a:t>
            </a:r>
            <a:r>
              <a:rPr lang="en-GB" dirty="0" smtClean="0">
                <a:solidFill>
                  <a:srgbClr val="002060"/>
                </a:solidFill>
              </a:rPr>
              <a:t>o</a:t>
            </a:r>
            <a:r>
              <a:rPr lang="ro-RO" dirty="0" smtClean="0">
                <a:solidFill>
                  <a:srgbClr val="002060"/>
                </a:solidFill>
              </a:rPr>
              <a:t>v (livrate 5)</a:t>
            </a:r>
            <a:endParaRPr lang="en-GB" dirty="0" smtClean="0">
              <a:solidFill>
                <a:srgbClr val="002060"/>
              </a:solidFill>
            </a:endParaRPr>
          </a:p>
          <a:p>
            <a:pPr algn="just"/>
            <a:r>
              <a:rPr lang="en-GB" dirty="0">
                <a:solidFill>
                  <a:srgbClr val="002060"/>
                </a:solidFill>
              </a:rPr>
              <a:t>		</a:t>
            </a:r>
          </a:p>
        </p:txBody>
      </p:sp>
      <p:sp>
        <p:nvSpPr>
          <p:cNvPr id="2" name="Rectangle 1"/>
          <p:cNvSpPr/>
          <p:nvPr/>
        </p:nvSpPr>
        <p:spPr>
          <a:xfrm>
            <a:off x="1659924" y="1480366"/>
            <a:ext cx="8872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roces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reconstrucție </a:t>
            </a:r>
            <a:r>
              <a:rPr lang="en-US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ă, păstrând doar șasiul original, 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recondiționare integrală</a:t>
            </a:r>
            <a:endParaRPr lang="en-GB" b="1" dirty="0">
              <a:solidFill>
                <a:srgbClr val="FF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4174256" y="737828"/>
            <a:ext cx="3843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002060"/>
                </a:solidFill>
              </a:rPr>
              <a:t>Modernizare</a:t>
            </a:r>
            <a:r>
              <a:rPr lang="en-GB" sz="2800" b="1" dirty="0">
                <a:solidFill>
                  <a:srgbClr val="002060"/>
                </a:solidFill>
              </a:rPr>
              <a:t> locomotive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390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9"/>
          <a:stretch/>
        </p:blipFill>
        <p:spPr>
          <a:xfrm>
            <a:off x="1244765" y="2260578"/>
            <a:ext cx="4625378" cy="32179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8" r="16596"/>
          <a:stretch/>
        </p:blipFill>
        <p:spPr>
          <a:xfrm>
            <a:off x="6326369" y="2277162"/>
            <a:ext cx="4625378" cy="323222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659924" y="1692370"/>
            <a:ext cx="8872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roces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reconstrucție </a:t>
            </a:r>
            <a:r>
              <a:rPr lang="en-US" b="1" noProof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completă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păstrând doar șasiul original, 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recondiționare integrală</a:t>
            </a:r>
            <a:endParaRPr lang="en-GB" b="1" dirty="0">
              <a:solidFill>
                <a:srgbClr val="FF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1478646" y="737828"/>
            <a:ext cx="92347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 </a:t>
            </a:r>
            <a:r>
              <a:rPr lang="ro-RO" sz="2800" b="1" dirty="0">
                <a:solidFill>
                  <a:srgbClr val="002060"/>
                </a:solidFill>
              </a:rPr>
              <a:t>C0-C0 cu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motoare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electrice</a:t>
            </a:r>
            <a:r>
              <a:rPr lang="en-GB" sz="2800" b="1" dirty="0">
                <a:solidFill>
                  <a:srgbClr val="002060"/>
                </a:solidFill>
              </a:rPr>
              <a:t> de </a:t>
            </a:r>
            <a:r>
              <a:rPr lang="en-GB" sz="2800" b="1" dirty="0" err="1">
                <a:solidFill>
                  <a:srgbClr val="002060"/>
                </a:solidFill>
              </a:rPr>
              <a:t>trac</a:t>
            </a:r>
            <a:r>
              <a:rPr lang="ro-RO" sz="2800" b="1" dirty="0">
                <a:solidFill>
                  <a:srgbClr val="002060"/>
                </a:solidFill>
              </a:rPr>
              <a:t>țiune</a:t>
            </a:r>
            <a:endParaRPr lang="en-US" sz="2800" b="1" dirty="0">
              <a:solidFill>
                <a:srgbClr val="002060"/>
              </a:solidFill>
            </a:endParaRPr>
          </a:p>
          <a:p>
            <a:pPr algn="ctr"/>
            <a:r>
              <a:rPr lang="ro-RO" sz="2800" b="1" dirty="0">
                <a:solidFill>
                  <a:srgbClr val="002060"/>
                </a:solidFill>
              </a:rPr>
              <a:t> asincrone și sistem ETCS nivel 2</a:t>
            </a:r>
            <a:r>
              <a:rPr lang="en-GB" sz="2800" b="1" dirty="0">
                <a:solidFill>
                  <a:srgbClr val="002060"/>
                </a:solidFill>
              </a:rPr>
              <a:t> (LEMA)</a:t>
            </a:r>
            <a:endParaRPr lang="en-GB" sz="2800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28371" y="5735449"/>
            <a:ext cx="815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M</a:t>
            </a:r>
            <a:r>
              <a:rPr lang="ro-RO" b="1" dirty="0">
                <a:solidFill>
                  <a:srgbClr val="002060"/>
                </a:solidFill>
              </a:rPr>
              <a:t>oderniza</a:t>
            </a:r>
            <a:r>
              <a:rPr lang="en-US" b="1" dirty="0">
                <a:solidFill>
                  <a:srgbClr val="002060"/>
                </a:solidFill>
              </a:rPr>
              <a:t>re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C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SOFTRONIC </a:t>
            </a:r>
            <a:r>
              <a:rPr lang="ro-RO" b="1" dirty="0" smtClean="0">
                <a:solidFill>
                  <a:srgbClr val="002060"/>
                </a:solidFill>
              </a:rPr>
              <a:t>S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R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L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CRAIOVA – 19 locomotive (din care </a:t>
            </a:r>
            <a:r>
              <a:rPr lang="en-GB" b="1" dirty="0" smtClean="0">
                <a:solidFill>
                  <a:srgbClr val="002060"/>
                </a:solidFill>
              </a:rPr>
              <a:t>10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livrate)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3" name="Rectangle 3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5" name="Straight Connector 34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778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1157693" y="737828"/>
            <a:ext cx="987661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 </a:t>
            </a:r>
            <a:r>
              <a:rPr lang="ro-RO" sz="2800" b="1" dirty="0">
                <a:solidFill>
                  <a:srgbClr val="002060"/>
                </a:solidFill>
              </a:rPr>
              <a:t>C0-C0 cu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motoare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electrice</a:t>
            </a:r>
            <a:r>
              <a:rPr lang="en-GB" sz="2800" b="1" dirty="0">
                <a:solidFill>
                  <a:srgbClr val="002060"/>
                </a:solidFill>
              </a:rPr>
              <a:t> de </a:t>
            </a:r>
            <a:r>
              <a:rPr lang="en-GB" sz="2800" b="1" dirty="0" err="1">
                <a:solidFill>
                  <a:srgbClr val="002060"/>
                </a:solidFill>
              </a:rPr>
              <a:t>trac</a:t>
            </a:r>
            <a:r>
              <a:rPr lang="ro-RO" sz="2800" b="1" dirty="0">
                <a:solidFill>
                  <a:srgbClr val="002060"/>
                </a:solidFill>
              </a:rPr>
              <a:t>țiune</a:t>
            </a:r>
            <a:endParaRPr lang="en-US" sz="2800" b="1" dirty="0">
              <a:solidFill>
                <a:srgbClr val="002060"/>
              </a:solidFill>
            </a:endParaRPr>
          </a:p>
          <a:p>
            <a:pPr algn="ctr"/>
            <a:r>
              <a:rPr lang="ro-RO" sz="2800" b="1" dirty="0">
                <a:solidFill>
                  <a:srgbClr val="002060"/>
                </a:solidFill>
              </a:rPr>
              <a:t> asincrone și sistem ETCS nivel 2</a:t>
            </a:r>
            <a:r>
              <a:rPr lang="en-GB" sz="2800" b="1" dirty="0">
                <a:solidFill>
                  <a:srgbClr val="002060"/>
                </a:solidFill>
              </a:rPr>
              <a:t> (LEMA</a:t>
            </a:r>
            <a:r>
              <a:rPr lang="en-GB" sz="2800" b="1" dirty="0" smtClean="0">
                <a:solidFill>
                  <a:srgbClr val="002060"/>
                </a:solidFill>
              </a:rPr>
              <a:t>) </a:t>
            </a:r>
            <a:r>
              <a:rPr lang="en-GB" sz="2800" b="1" dirty="0" smtClean="0">
                <a:solidFill>
                  <a:srgbClr val="FF0000"/>
                </a:solidFill>
              </a:rPr>
              <a:t>- </a:t>
            </a:r>
            <a:r>
              <a:rPr lang="en-GB" sz="2800" b="1" dirty="0" err="1">
                <a:solidFill>
                  <a:srgbClr val="FF0000"/>
                </a:solidFill>
              </a:rPr>
              <a:t>obiectivele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moderniz</a:t>
            </a:r>
            <a:r>
              <a:rPr lang="ro-RO" sz="2800" b="1" dirty="0">
                <a:solidFill>
                  <a:srgbClr val="FF0000"/>
                </a:solidFill>
              </a:rPr>
              <a:t>ării</a:t>
            </a:r>
            <a:endParaRPr lang="en-GB" sz="2800" b="1" dirty="0">
              <a:solidFill>
                <a:srgbClr val="FF0000"/>
              </a:solidFill>
            </a:endParaRPr>
          </a:p>
          <a:p>
            <a:pPr algn="ctr"/>
            <a:endParaRPr lang="en-GB" sz="2800" dirty="0">
              <a:solidFill>
                <a:srgbClr val="00206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2122823"/>
            <a:ext cx="1188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creşterea puterii nominale a locomotivei 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creșterea fiabilității în exploatare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creșterea gradului de disponibilitate a locomotivei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simplificarea schemelor de tracțiune și comandă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eliminarea elementelor cu acționare electromagnetică și electropneumatică din circuitul de comandă și forță, cu rată mare de defectare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optimizarea regimurilor de mers și de funcționare a echipamentului de tracțiune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îmbunătățirea condițiilor de conducere pentru mecanicul locomotivei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asigurarea condiţiilor de interoperabilitate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acordarea unei noi durate normale de funcţionare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5" name="Straight Connector 24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11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2041677"/>
            <a:ext cx="1188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Viteza: Max 160 km/h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Tensiune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linie contact: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25KV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alternativ monofazat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50Hz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Formula osiilor: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C0-C0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Ecartament: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1435 mm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Putere: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Tractare până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la 16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vag</a:t>
            </a:r>
            <a:r>
              <a:rPr lang="en-US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oane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de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călători</a:t>
            </a:r>
            <a:endParaRPr lang="en-GB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Transmisie: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CA</a:t>
            </a:r>
            <a:r>
              <a:rPr lang="en-US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-</a:t>
            </a:r>
            <a:r>
              <a:rPr lang="en-US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CA </a:t>
            </a:r>
            <a:r>
              <a:rPr lang="ro-RO" sz="1400" dirty="0">
                <a:solidFill>
                  <a:srgbClr val="002060"/>
                </a:solidFill>
                <a:ea typeface="Times New Roman" panose="02020603050405020304" pitchFamily="18" charset="0"/>
              </a:rPr>
              <a:t>(Curent Alternativ – Curent Alternativ)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Comandă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locomotivă: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Automat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programabil pentru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comanda echipamentelor circuitelor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de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forţă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şi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serviciilor auxiliare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Motoare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electrice de tracţiune: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Asincrone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, alimentate î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n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curent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alternativ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Transformator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principal: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Nou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, redimensionat cu capabilitatea utilizării locomotivei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în regim de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frânare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recuperativă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Convertizoare statice: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Alimentare motoare electrice de tracţiune asincrone și pentru servicii auxiliare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Instalaţia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de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frână: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Comandă electropneumatică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Instalaţie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bus-tren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: DA, asigură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deschiderea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selectivă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 uşilor l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 vagoanele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de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călători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Control permanent al vitezei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trenului:</a:t>
            </a:r>
            <a:r>
              <a:rPr lang="en-GB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ETCS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nivel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2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Certificare: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România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ș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i Ungaria</a:t>
            </a:r>
            <a:r>
              <a:rPr lang="en-GB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;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c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orespunde reglementărilor TSI</a:t>
            </a:r>
            <a:endParaRPr lang="en-GB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82338" y="737828"/>
            <a:ext cx="94273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 </a:t>
            </a:r>
            <a:r>
              <a:rPr lang="ro-RO" sz="2800" b="1" dirty="0">
                <a:solidFill>
                  <a:srgbClr val="002060"/>
                </a:solidFill>
              </a:rPr>
              <a:t>C0-C0 cu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motoare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electrice</a:t>
            </a:r>
            <a:r>
              <a:rPr lang="en-GB" sz="2800" b="1" dirty="0">
                <a:solidFill>
                  <a:srgbClr val="002060"/>
                </a:solidFill>
              </a:rPr>
              <a:t> de </a:t>
            </a:r>
            <a:r>
              <a:rPr lang="en-GB" sz="2800" b="1" dirty="0" err="1">
                <a:solidFill>
                  <a:srgbClr val="002060"/>
                </a:solidFill>
              </a:rPr>
              <a:t>trac</a:t>
            </a:r>
            <a:r>
              <a:rPr lang="ro-RO" sz="2800" b="1" dirty="0">
                <a:solidFill>
                  <a:srgbClr val="002060"/>
                </a:solidFill>
              </a:rPr>
              <a:t>țiune</a:t>
            </a:r>
            <a:endParaRPr lang="en-US" sz="2800" b="1" dirty="0">
              <a:solidFill>
                <a:srgbClr val="002060"/>
              </a:solidFill>
            </a:endParaRPr>
          </a:p>
          <a:p>
            <a:pPr algn="ctr"/>
            <a:r>
              <a:rPr lang="ro-RO" sz="2800" b="1" dirty="0">
                <a:solidFill>
                  <a:srgbClr val="002060"/>
                </a:solidFill>
              </a:rPr>
              <a:t> asincrone și sistem ETCS nivel 2</a:t>
            </a:r>
            <a:r>
              <a:rPr lang="en-GB" sz="2800" b="1" dirty="0">
                <a:solidFill>
                  <a:srgbClr val="002060"/>
                </a:solidFill>
              </a:rPr>
              <a:t> (LEMA)</a:t>
            </a:r>
            <a:r>
              <a:rPr lang="ro-RO" sz="2800" b="1" dirty="0">
                <a:solidFill>
                  <a:srgbClr val="FF0000"/>
                </a:solidFill>
              </a:rPr>
              <a:t> -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ro-RO" sz="2800" b="1" dirty="0">
                <a:solidFill>
                  <a:srgbClr val="FF0000"/>
                </a:solidFill>
              </a:rPr>
              <a:t>caracteristici tehnice</a:t>
            </a:r>
            <a:endParaRPr lang="en-GB" sz="2800" b="1" dirty="0">
              <a:solidFill>
                <a:srgbClr val="FF000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96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" r="2582"/>
          <a:stretch/>
        </p:blipFill>
        <p:spPr>
          <a:xfrm>
            <a:off x="6321857" y="2277162"/>
            <a:ext cx="4629890" cy="32182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94"/>
          <a:stretch/>
        </p:blipFill>
        <p:spPr>
          <a:xfrm>
            <a:off x="1244765" y="2266734"/>
            <a:ext cx="4625378" cy="3205604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1478646" y="737828"/>
            <a:ext cx="92347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</a:rPr>
              <a:t>C0-C0 cu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motoare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electrice</a:t>
            </a:r>
            <a:r>
              <a:rPr lang="en-GB" sz="2800" b="1" dirty="0">
                <a:solidFill>
                  <a:srgbClr val="002060"/>
                </a:solidFill>
              </a:rPr>
              <a:t> de </a:t>
            </a:r>
            <a:r>
              <a:rPr lang="en-GB" sz="2800" b="1" dirty="0" err="1">
                <a:solidFill>
                  <a:srgbClr val="002060"/>
                </a:solidFill>
              </a:rPr>
              <a:t>trac</a:t>
            </a:r>
            <a:r>
              <a:rPr lang="ro-RO" sz="2800" b="1" dirty="0" smtClean="0">
                <a:solidFill>
                  <a:srgbClr val="002060"/>
                </a:solidFill>
              </a:rPr>
              <a:t>țiune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 algn="ctr"/>
            <a:r>
              <a:rPr lang="ro-RO" sz="2800" b="1" dirty="0" smtClean="0">
                <a:solidFill>
                  <a:srgbClr val="002060"/>
                </a:solidFill>
              </a:rPr>
              <a:t>asincron</a:t>
            </a:r>
            <a:r>
              <a:rPr lang="en-US" sz="2800" b="1" dirty="0">
                <a:solidFill>
                  <a:srgbClr val="002060"/>
                </a:solidFill>
              </a:rPr>
              <a:t>e (ELASMO)</a:t>
            </a:r>
            <a:endParaRPr lang="en-GB" sz="2800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59924" y="1692370"/>
            <a:ext cx="8872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roces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reconstrucție </a:t>
            </a:r>
            <a:r>
              <a:rPr lang="en-US" b="1" noProof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completă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păstrând doar șasiul original, 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recondiționare integrală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40860" y="5731628"/>
            <a:ext cx="7356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M</a:t>
            </a:r>
            <a:r>
              <a:rPr lang="ro-RO" b="1" dirty="0">
                <a:solidFill>
                  <a:srgbClr val="002060"/>
                </a:solidFill>
              </a:rPr>
              <a:t>oderniza</a:t>
            </a:r>
            <a:r>
              <a:rPr lang="en-US" b="1" dirty="0">
                <a:solidFill>
                  <a:srgbClr val="002060"/>
                </a:solidFill>
              </a:rPr>
              <a:t>re</a:t>
            </a:r>
            <a:r>
              <a:rPr lang="ro-RO" b="1" dirty="0">
                <a:solidFill>
                  <a:srgbClr val="002060"/>
                </a:solidFill>
              </a:rPr>
              <a:t> la </a:t>
            </a:r>
            <a:r>
              <a:rPr lang="ro-RO" b="1" dirty="0" smtClean="0">
                <a:solidFill>
                  <a:srgbClr val="002060"/>
                </a:solidFill>
              </a:rPr>
              <a:t>S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C</a:t>
            </a:r>
            <a:r>
              <a:rPr lang="en-GB" b="1" dirty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RELOC </a:t>
            </a:r>
            <a:r>
              <a:rPr lang="ro-RO" b="1" dirty="0" smtClean="0">
                <a:solidFill>
                  <a:srgbClr val="002060"/>
                </a:solidFill>
              </a:rPr>
              <a:t>S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A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CRAIOVA - 19 locomotive (din care 8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livrate)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3" name="Straight Connector 32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963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1478646" y="737828"/>
            <a:ext cx="92347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</a:rPr>
              <a:t>C0-C0 cu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motoare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electrice</a:t>
            </a:r>
            <a:r>
              <a:rPr lang="en-GB" sz="2800" b="1" dirty="0">
                <a:solidFill>
                  <a:srgbClr val="002060"/>
                </a:solidFill>
              </a:rPr>
              <a:t> de </a:t>
            </a:r>
            <a:r>
              <a:rPr lang="en-GB" sz="2800" b="1" dirty="0" err="1">
                <a:solidFill>
                  <a:srgbClr val="002060"/>
                </a:solidFill>
              </a:rPr>
              <a:t>trac</a:t>
            </a:r>
            <a:r>
              <a:rPr lang="ro-RO" sz="2800" b="1" dirty="0" smtClean="0">
                <a:solidFill>
                  <a:srgbClr val="002060"/>
                </a:solidFill>
              </a:rPr>
              <a:t>țiune</a:t>
            </a:r>
            <a:endParaRPr lang="en-US" sz="2800" b="1" dirty="0" smtClean="0">
              <a:solidFill>
                <a:srgbClr val="002060"/>
              </a:solidFill>
            </a:endParaRPr>
          </a:p>
          <a:p>
            <a:pPr algn="ctr"/>
            <a:r>
              <a:rPr lang="ro-RO" sz="2800" b="1" dirty="0" smtClean="0">
                <a:solidFill>
                  <a:srgbClr val="002060"/>
                </a:solidFill>
              </a:rPr>
              <a:t>asincron</a:t>
            </a:r>
            <a:r>
              <a:rPr lang="en-US" sz="2800" b="1" dirty="0">
                <a:solidFill>
                  <a:srgbClr val="002060"/>
                </a:solidFill>
              </a:rPr>
              <a:t>e (ELASMO)</a:t>
            </a:r>
            <a:r>
              <a:rPr lang="en-GB" sz="2800" b="1" dirty="0">
                <a:solidFill>
                  <a:srgbClr val="FF0000"/>
                </a:solidFill>
              </a:rPr>
              <a:t> - </a:t>
            </a:r>
            <a:r>
              <a:rPr lang="en-GB" sz="2800" b="1" dirty="0" err="1">
                <a:solidFill>
                  <a:srgbClr val="FF0000"/>
                </a:solidFill>
              </a:rPr>
              <a:t>obiectivele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moderniz</a:t>
            </a:r>
            <a:r>
              <a:rPr lang="ro-RO" sz="2800" b="1" dirty="0">
                <a:solidFill>
                  <a:srgbClr val="FF0000"/>
                </a:solidFill>
              </a:rPr>
              <a:t>ării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2400" y="2180176"/>
            <a:ext cx="11887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creşterea puterii nominale a locomotivei 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creșterea fiabilității în exploatare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creșterea gradului de disponibilitate a locomotivei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simplificarea schemelor de tracțiune și comandă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eliminarea elementelor cu acționare electromagnetică și electropneumatică din circuitul de comandă și forță, cu rată mare de defectare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optimizarea regimurilor de mers și de funcționare a echipamentului de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tracțiune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ro-RO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îmbunătățirea condițiilor de conducere pentru mecanicul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locomotivei</a:t>
            </a:r>
            <a:endParaRPr lang="ro-RO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acordarea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unei noi durate normale de funcţionare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5" name="Rectangle 1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16" name="Rectangle 1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914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478646" y="737828"/>
            <a:ext cx="92347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</a:rPr>
              <a:t>C0-C0 cu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motoare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electrice</a:t>
            </a:r>
            <a:r>
              <a:rPr lang="en-GB" sz="2800" b="1" dirty="0">
                <a:solidFill>
                  <a:srgbClr val="002060"/>
                </a:solidFill>
              </a:rPr>
              <a:t> de </a:t>
            </a:r>
            <a:r>
              <a:rPr lang="en-GB" sz="2800" b="1" dirty="0" err="1">
                <a:solidFill>
                  <a:srgbClr val="002060"/>
                </a:solidFill>
              </a:rPr>
              <a:t>trac</a:t>
            </a:r>
            <a:r>
              <a:rPr lang="ro-RO" sz="2800" b="1" dirty="0" smtClean="0">
                <a:solidFill>
                  <a:srgbClr val="002060"/>
                </a:solidFill>
              </a:rPr>
              <a:t>țiune</a:t>
            </a:r>
            <a:endParaRPr lang="en-US" sz="2800" b="1" dirty="0">
              <a:solidFill>
                <a:srgbClr val="002060"/>
              </a:solidFill>
            </a:endParaRPr>
          </a:p>
          <a:p>
            <a:pPr algn="ctr"/>
            <a:r>
              <a:rPr lang="ro-RO" sz="2800" b="1" dirty="0" smtClean="0">
                <a:solidFill>
                  <a:srgbClr val="002060"/>
                </a:solidFill>
              </a:rPr>
              <a:t>asincron</a:t>
            </a:r>
            <a:r>
              <a:rPr lang="en-US" sz="2800" b="1" dirty="0">
                <a:solidFill>
                  <a:srgbClr val="002060"/>
                </a:solidFill>
              </a:rPr>
              <a:t>e (ELASMO) </a:t>
            </a:r>
            <a:r>
              <a:rPr lang="ro-RO" sz="2800" b="1" dirty="0">
                <a:solidFill>
                  <a:srgbClr val="FF0000"/>
                </a:solidFill>
              </a:rPr>
              <a:t>-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ro-RO" sz="2800" b="1" dirty="0">
                <a:solidFill>
                  <a:srgbClr val="FF0000"/>
                </a:solidFill>
              </a:rPr>
              <a:t>caracteristici tehnice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2180176"/>
            <a:ext cx="11887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Viteza: Max 160 km/h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Tensiune linie contact: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25KV alternativ monofazat 50Hz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Formula osiilor: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C0-C0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Ecartament: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1435 mm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Putere: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Tractare până la 16 vag</a:t>
            </a:r>
            <a:r>
              <a:rPr lang="en-US" dirty="0" err="1">
                <a:solidFill>
                  <a:srgbClr val="002060"/>
                </a:solidFill>
                <a:ea typeface="Times New Roman" panose="02020603050405020304" pitchFamily="18" charset="0"/>
              </a:rPr>
              <a:t>oane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de călători</a:t>
            </a:r>
            <a:endParaRPr lang="en-GB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Transmisie: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CA</a:t>
            </a:r>
            <a:r>
              <a:rPr lang="en-US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-</a:t>
            </a:r>
            <a:r>
              <a:rPr lang="en-US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CA </a:t>
            </a:r>
            <a:r>
              <a:rPr lang="ro-RO" sz="1400" dirty="0">
                <a:solidFill>
                  <a:srgbClr val="002060"/>
                </a:solidFill>
                <a:ea typeface="Times New Roman" panose="02020603050405020304" pitchFamily="18" charset="0"/>
              </a:rPr>
              <a:t>(Curent Alternativ – Curent Alternativ)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Comandă locomotivă: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Automat programabil pentru comanda echipamentelor circuitelor de forţă şi serviciilor auxiliare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Motoare electrice de tracţiune: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Asincrone, alimentate în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curent alternativ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Transformator principal: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Nou, redimensionat cu capabilitatea utilizării locomotivei în regim de frânare recuperativă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Convertizoare statice: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Alimentare motoare electrice de tracţiune asincrone și pentru servicii auxiliare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Instalaţia de frână: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</a:rPr>
              <a:t>Automată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electropneumatică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; </a:t>
            </a:r>
            <a:r>
              <a:rPr lang="ro-RO" dirty="0">
                <a:solidFill>
                  <a:srgbClr val="002060"/>
                </a:solidFill>
              </a:rPr>
              <a:t>electrică recuperativă</a:t>
            </a:r>
            <a:endParaRPr lang="ro-RO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Instalaţie bus-tren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: DA, asigură deschiderea selectivă a uşilor la vagoanele de călători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Certificare: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România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;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corespunde reglementărilor TSI</a:t>
            </a:r>
            <a:endParaRPr lang="en-GB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1" name="Straight Connector 30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986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r="-1"/>
          <a:stretch/>
        </p:blipFill>
        <p:spPr>
          <a:xfrm>
            <a:off x="6321857" y="2269451"/>
            <a:ext cx="4628095" cy="321824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t="-302" r="266" b="238"/>
          <a:stretch/>
        </p:blipFill>
        <p:spPr>
          <a:xfrm>
            <a:off x="1245139" y="2267319"/>
            <a:ext cx="4625003" cy="3222509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1467425" y="737828"/>
            <a:ext cx="92571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 B0-B0 cu motoare electrice de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tracțiune</a:t>
            </a:r>
            <a:endParaRPr lang="en-US" sz="280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a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sincrone</a:t>
            </a:r>
            <a:r>
              <a:rPr lang="en-US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cu </a:t>
            </a:r>
            <a:r>
              <a:rPr lang="en-GB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sistem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ETCS </a:t>
            </a:r>
            <a:r>
              <a:rPr lang="en-GB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nivel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2 </a:t>
            </a:r>
            <a:endParaRPr lang="en-GB" sz="2800" dirty="0">
              <a:solidFill>
                <a:srgbClr val="00206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659924" y="1692370"/>
            <a:ext cx="8872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roces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reconstrucție </a:t>
            </a:r>
            <a:r>
              <a:rPr lang="en-US" b="1" noProof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completă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păstrând doar șasiul original, 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recondiționare integrală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37710" y="5723917"/>
            <a:ext cx="7722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M</a:t>
            </a:r>
            <a:r>
              <a:rPr lang="ro-RO" b="1" dirty="0">
                <a:solidFill>
                  <a:srgbClr val="002060"/>
                </a:solidFill>
              </a:rPr>
              <a:t>oderniza</a:t>
            </a:r>
            <a:r>
              <a:rPr lang="en-US" b="1" dirty="0">
                <a:solidFill>
                  <a:srgbClr val="002060"/>
                </a:solidFill>
              </a:rPr>
              <a:t>re</a:t>
            </a:r>
            <a:r>
              <a:rPr lang="ro-RO" b="1" dirty="0">
                <a:solidFill>
                  <a:srgbClr val="002060"/>
                </a:solidFill>
              </a:rPr>
              <a:t> la </a:t>
            </a:r>
            <a:r>
              <a:rPr lang="ro-RO" b="1" dirty="0" smtClean="0">
                <a:solidFill>
                  <a:srgbClr val="002060"/>
                </a:solidFill>
              </a:rPr>
              <a:t>”C.F.R. S.C.R.L.” </a:t>
            </a:r>
            <a:r>
              <a:rPr lang="ro-RO" b="1" dirty="0">
                <a:solidFill>
                  <a:srgbClr val="002060"/>
                </a:solidFill>
              </a:rPr>
              <a:t>BRAȘOV </a:t>
            </a:r>
            <a:r>
              <a:rPr lang="ro-RO" b="1" dirty="0" smtClean="0">
                <a:solidFill>
                  <a:srgbClr val="002060"/>
                </a:solidFill>
              </a:rPr>
              <a:t>S.A. - </a:t>
            </a:r>
            <a:r>
              <a:rPr lang="ro-RO" b="1" dirty="0">
                <a:solidFill>
                  <a:srgbClr val="002060"/>
                </a:solidFill>
              </a:rPr>
              <a:t>17 </a:t>
            </a:r>
            <a:r>
              <a:rPr lang="ro-RO" b="1" dirty="0" smtClean="0">
                <a:solidFill>
                  <a:srgbClr val="002060"/>
                </a:solidFill>
              </a:rPr>
              <a:t>locomotive (din care 1 livrată)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4" name="Straight Connector 33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986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1467424" y="737828"/>
            <a:ext cx="92571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 B0-B0 cu motoare electrice de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tracțiune</a:t>
            </a:r>
            <a:endParaRPr lang="en-US" sz="280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a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sincrone</a:t>
            </a:r>
            <a:r>
              <a:rPr lang="en-US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cu </a:t>
            </a:r>
            <a:r>
              <a:rPr lang="en-GB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sistem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ETCS </a:t>
            </a:r>
            <a:r>
              <a:rPr lang="en-GB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nivel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 </a:t>
            </a:r>
            <a:r>
              <a:rPr lang="en-GB" sz="2800" b="1" dirty="0" smtClean="0">
                <a:solidFill>
                  <a:srgbClr val="FF0000"/>
                </a:solidFill>
              </a:rPr>
              <a:t>- </a:t>
            </a:r>
            <a:r>
              <a:rPr lang="en-GB" sz="2800" b="1" dirty="0" err="1">
                <a:solidFill>
                  <a:srgbClr val="FF0000"/>
                </a:solidFill>
              </a:rPr>
              <a:t>obiectivele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moderniz</a:t>
            </a:r>
            <a:r>
              <a:rPr lang="ro-RO" sz="2800" b="1" dirty="0" smtClean="0">
                <a:solidFill>
                  <a:srgbClr val="FF0000"/>
                </a:solidFill>
              </a:rPr>
              <a:t>ării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" y="2041677"/>
            <a:ext cx="1188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creşterea puterii nominale a locomotivei 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creșterea fiabilității în exploatare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creșterea gradului de disponibilitate a locomotivei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simplificarea schemelor de tracțiune și comandă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eliminarea elementelor cu acționare electromagnetică și electropneumatică din circuitul de comandă și forță, cu rată mare de defectare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optimizarea regimurilor de mers și de funcționare a echipamentului de tracțiune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îmbunătățirea condițiilor de conducere pentru mecanicul locomotivei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asigurarea condiţiilor de interoperabilitate</a:t>
            </a:r>
          </a:p>
          <a:p>
            <a:pPr marL="171450" lvl="0" indent="-1714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900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acordarea unei noi durate normale de funcţionare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074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467424" y="737828"/>
            <a:ext cx="92571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electrică B0-B0 cu motoare electrice de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tracțiune</a:t>
            </a:r>
            <a:endParaRPr lang="en-US" sz="280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a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sincrone</a:t>
            </a:r>
            <a:r>
              <a:rPr lang="en-US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cu </a:t>
            </a:r>
            <a:r>
              <a:rPr lang="en-GB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sistem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ETCS </a:t>
            </a:r>
            <a:r>
              <a:rPr lang="en-GB" sz="28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nivel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2 </a:t>
            </a:r>
            <a:r>
              <a:rPr lang="ro-RO" sz="2800" b="1" dirty="0">
                <a:solidFill>
                  <a:srgbClr val="FF0000"/>
                </a:solidFill>
              </a:rPr>
              <a:t>-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ro-RO" sz="2800" b="1" dirty="0">
                <a:solidFill>
                  <a:srgbClr val="FF0000"/>
                </a:solidFill>
              </a:rPr>
              <a:t>caracteristici tehnice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2041677"/>
            <a:ext cx="11887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Viteza: Max 160 km/h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Tensiune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linie contact: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25KV alternativ monofazat 50Hz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Formula osiilor: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B0-B0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Ecartament: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1435 mm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Putere: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Tractarea până la 16 vag</a:t>
            </a:r>
            <a:r>
              <a:rPr lang="en-US" dirty="0" err="1">
                <a:solidFill>
                  <a:srgbClr val="002060"/>
                </a:solidFill>
                <a:ea typeface="Times New Roman" panose="02020603050405020304" pitchFamily="18" charset="0"/>
              </a:rPr>
              <a:t>oane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de călători</a:t>
            </a:r>
            <a:endParaRPr lang="en-GB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Transmisie: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CA</a:t>
            </a:r>
            <a:r>
              <a:rPr lang="en-US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-</a:t>
            </a:r>
            <a:r>
              <a:rPr lang="en-US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CA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sz="1400" dirty="0">
                <a:solidFill>
                  <a:srgbClr val="002060"/>
                </a:solidFill>
                <a:ea typeface="Times New Roman" panose="02020603050405020304" pitchFamily="18" charset="0"/>
              </a:rPr>
              <a:t>(Curent Alternativ – Curent Alternativ)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Comandă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locomotivă: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Automat programabil pentru comanda echipamentelor circuitel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or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de forţă şi serviciilor auxiliare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Motoare electrice de tracţiune: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Asincrone, alimentate în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curent alternativ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Transformator principal: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Nou, redimensionat cu capabilitatea utilizării locomotivei în regim de frânare recuperativă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Convertizoare statice: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Alimentare motoare electrice de tracţiune asincrone și pentru servicii auxiliare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Instalaţia de frână: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Comandă electropneumatică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Instalaţie bus-tren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: DA,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asigură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deschiderea selectivă a uşilor </a:t>
            </a:r>
            <a:r>
              <a:rPr lang="en-US" dirty="0">
                <a:solidFill>
                  <a:srgbClr val="002060"/>
                </a:solidFill>
                <a:ea typeface="Times New Roman" panose="02020603050405020304" pitchFamily="18" charset="0"/>
              </a:rPr>
              <a:t>l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a vagoanele de călători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Control permanent al vitezei trenului: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ETCS nivel 2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Certificare: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România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,</a:t>
            </a:r>
            <a:r>
              <a:rPr lang="en-GB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corespunde reglementărilor TSI</a:t>
            </a:r>
            <a:endParaRPr lang="en-GB" dirty="0">
              <a:solidFill>
                <a:srgbClr val="00206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009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7" t="21718" r="11620" b="4499"/>
          <a:stretch/>
        </p:blipFill>
        <p:spPr>
          <a:xfrm>
            <a:off x="6321857" y="2279689"/>
            <a:ext cx="4632194" cy="321013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t="30621" r="12234" b="13541"/>
          <a:stretch/>
        </p:blipFill>
        <p:spPr>
          <a:xfrm>
            <a:off x="1247673" y="2282853"/>
            <a:ext cx="4625378" cy="3206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44849" y="5741116"/>
            <a:ext cx="7723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M</a:t>
            </a:r>
            <a:r>
              <a:rPr lang="ro-RO" b="1" dirty="0" smtClean="0">
                <a:solidFill>
                  <a:srgbClr val="002060"/>
                </a:solidFill>
              </a:rPr>
              <a:t>oderniza</a:t>
            </a:r>
            <a:r>
              <a:rPr lang="en-US" b="1" dirty="0" smtClean="0">
                <a:solidFill>
                  <a:srgbClr val="002060"/>
                </a:solidFill>
              </a:rPr>
              <a:t>re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”C.F.R. S.C.R.L.” BRAȘOV S.A. - </a:t>
            </a:r>
            <a:r>
              <a:rPr lang="ro-RO" b="1" dirty="0" smtClean="0">
                <a:solidFill>
                  <a:srgbClr val="002060"/>
                </a:solidFill>
              </a:rPr>
              <a:t>20 </a:t>
            </a:r>
            <a:r>
              <a:rPr lang="ro-RO" b="1" dirty="0">
                <a:solidFill>
                  <a:srgbClr val="002060"/>
                </a:solidFill>
              </a:rPr>
              <a:t>locomotive (din care </a:t>
            </a:r>
            <a:r>
              <a:rPr lang="ro-RO" b="1" dirty="0" smtClean="0">
                <a:solidFill>
                  <a:srgbClr val="002060"/>
                </a:solidFill>
              </a:rPr>
              <a:t>5 livrate</a:t>
            </a:r>
            <a:r>
              <a:rPr lang="en-US" b="1" dirty="0" smtClean="0">
                <a:solidFill>
                  <a:srgbClr val="002060"/>
                </a:solidFill>
              </a:rPr>
              <a:t>)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1044586" y="737828"/>
            <a:ext cx="101028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Locomotiva</a:t>
            </a:r>
            <a:r>
              <a:rPr lang="en-US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electrică</a:t>
            </a:r>
            <a:r>
              <a:rPr lang="en-US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cu</a:t>
            </a:r>
            <a:r>
              <a:rPr lang="en-US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acumulatori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plug-in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pentru manevră 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LEA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),</a:t>
            </a:r>
            <a:endParaRPr lang="en-US" sz="2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conversie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din</a:t>
            </a:r>
            <a:r>
              <a:rPr lang="en-US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locomotivă diesel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hidraulică 1250 CP </a:t>
            </a:r>
            <a:endParaRPr lang="en-GB" sz="2800" dirty="0">
              <a:solidFill>
                <a:srgbClr val="00206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659924" y="1692370"/>
            <a:ext cx="8872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roces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reconstrucție </a:t>
            </a:r>
            <a:r>
              <a:rPr lang="en-US" b="1" noProof="1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completă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păstrând doar șasiul original, </a:t>
            </a:r>
            <a:r>
              <a:rPr lang="ro-RO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recondiționare integrală</a:t>
            </a:r>
            <a:endParaRPr lang="en-GB" b="1" dirty="0">
              <a:solidFill>
                <a:srgbClr val="FF00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3" name="Straight Connector 32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667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319866" y="737828"/>
            <a:ext cx="115522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electrică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cu acumulatori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plug-in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pentru manevră 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(LEA),</a:t>
            </a:r>
            <a:endParaRPr lang="en-US" sz="2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conversie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din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locomotivă diesel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hidraulică 1250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CP</a:t>
            </a:r>
            <a:r>
              <a:rPr lang="ro-RO" sz="2800" b="1" dirty="0" smtClean="0">
                <a:solidFill>
                  <a:srgbClr val="FF0000"/>
                </a:solidFill>
              </a:rPr>
              <a:t> </a:t>
            </a:r>
            <a:r>
              <a:rPr lang="ro-RO" sz="2800" b="1" dirty="0">
                <a:solidFill>
                  <a:srgbClr val="FF0000"/>
                </a:solidFill>
              </a:rPr>
              <a:t>-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obiectivele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moderniz</a:t>
            </a:r>
            <a:r>
              <a:rPr lang="ro-RO" sz="2800" b="1" dirty="0">
                <a:solidFill>
                  <a:srgbClr val="FF0000"/>
                </a:solidFill>
              </a:rPr>
              <a:t>ării</a:t>
            </a:r>
            <a:endParaRPr lang="en-GB" sz="2800" dirty="0">
              <a:solidFill>
                <a:srgbClr val="FF0000"/>
              </a:solidFill>
            </a:endParaRPr>
          </a:p>
          <a:p>
            <a:pPr algn="ctr"/>
            <a:endParaRPr lang="en-GB" sz="2800" dirty="0">
              <a:solidFill>
                <a:srgbClr val="00206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2399" y="2544854"/>
            <a:ext cx="11887200" cy="30008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creșterea fiabilității în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exploatare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reducerea impactului asupra mediului prin eliminarea emisiilor/noxelor, nivelului de zgomot și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vibrațiilor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reducerea cheltuielilor de întreținere și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exploatare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reșterea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nivelului tehnic în concordanță cu cerințele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actuale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creșterea siguranței în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exploatare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îmbunătățirea condițiilor de lucru pentru personalul de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exploatare</a:t>
            </a:r>
            <a:endParaRPr lang="en-GB" b="1" dirty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 err="1">
                <a:solidFill>
                  <a:srgbClr val="002060"/>
                </a:solidFill>
                <a:ea typeface="Calibri" panose="020F0502020204030204" pitchFamily="34" charset="0"/>
              </a:rPr>
              <a:t>prelungirea</a:t>
            </a:r>
            <a:r>
              <a:rPr lang="en-US" b="1" dirty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ea typeface="Calibri" panose="020F0502020204030204" pitchFamily="34" charset="0"/>
              </a:rPr>
              <a:t>duratei</a:t>
            </a:r>
            <a:r>
              <a:rPr lang="en-US" b="1" dirty="0">
                <a:solidFill>
                  <a:srgbClr val="002060"/>
                </a:solidFill>
                <a:ea typeface="Calibri" panose="020F0502020204030204" pitchFamily="34" charset="0"/>
              </a:rPr>
              <a:t> de </a:t>
            </a:r>
            <a:r>
              <a:rPr lang="en-US" b="1" dirty="0" err="1">
                <a:solidFill>
                  <a:srgbClr val="002060"/>
                </a:solidFill>
                <a:ea typeface="Calibri" panose="020F0502020204030204" pitchFamily="34" charset="0"/>
              </a:rPr>
              <a:t>viață</a:t>
            </a:r>
            <a:r>
              <a:rPr lang="en-US" b="1" dirty="0">
                <a:solidFill>
                  <a:srgbClr val="002060"/>
                </a:solidFill>
                <a:ea typeface="Calibri" panose="020F0502020204030204" pitchFamily="34" charset="0"/>
              </a:rPr>
              <a:t> a </a:t>
            </a:r>
            <a:r>
              <a:rPr lang="en-US" b="1" dirty="0" err="1" smtClean="0">
                <a:solidFill>
                  <a:srgbClr val="002060"/>
                </a:solidFill>
                <a:ea typeface="Calibri" panose="020F0502020204030204" pitchFamily="34" charset="0"/>
              </a:rPr>
              <a:t>locomotivelor</a:t>
            </a:r>
            <a:endParaRPr lang="en-US" b="1" dirty="0" smtClean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026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57976" y="2122823"/>
            <a:ext cx="1187604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Viteza: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Max 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30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km/h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</a:rPr>
              <a:t>Sursa energie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: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</a:rPr>
              <a:t>Baterii acumulatori Li-Ion,  autonomie 12 ore î</a:t>
            </a:r>
            <a:r>
              <a:rPr lang="ro-RO" dirty="0" smtClean="0">
                <a:solidFill>
                  <a:srgbClr val="002060"/>
                </a:solidFill>
              </a:rPr>
              <a:t>n </a:t>
            </a:r>
            <a:r>
              <a:rPr lang="ro-RO" dirty="0">
                <a:solidFill>
                  <a:srgbClr val="002060"/>
                </a:solidFill>
              </a:rPr>
              <a:t>serviciul de </a:t>
            </a:r>
            <a:r>
              <a:rPr lang="ro-RO" dirty="0" smtClean="0">
                <a:solidFill>
                  <a:srgbClr val="002060"/>
                </a:solidFill>
              </a:rPr>
              <a:t>manevră</a:t>
            </a:r>
            <a:endParaRPr lang="ro-RO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Încarcarea </a:t>
            </a:r>
            <a:r>
              <a:rPr lang="ro-RO" b="1" dirty="0" smtClean="0">
                <a:solidFill>
                  <a:srgbClr val="002060"/>
                </a:solidFill>
              </a:rPr>
              <a:t>bateriilor</a:t>
            </a:r>
            <a:r>
              <a:rPr lang="en-GB" b="1" dirty="0" smtClean="0">
                <a:solidFill>
                  <a:srgbClr val="002060"/>
                </a:solidFill>
              </a:rPr>
              <a:t>:</a:t>
            </a:r>
            <a:r>
              <a:rPr lang="ro-RO" dirty="0">
                <a:solidFill>
                  <a:srgbClr val="002060"/>
                </a:solidFill>
              </a:rPr>
              <a:t> Sursa </a:t>
            </a:r>
            <a:r>
              <a:rPr lang="ro-RO" dirty="0" smtClean="0">
                <a:solidFill>
                  <a:srgbClr val="002060"/>
                </a:solidFill>
              </a:rPr>
              <a:t>exterioară </a:t>
            </a:r>
            <a:r>
              <a:rPr lang="ro-RO" dirty="0">
                <a:solidFill>
                  <a:srgbClr val="002060"/>
                </a:solidFill>
              </a:rPr>
              <a:t>de 3x400V 50 Hz</a:t>
            </a:r>
            <a:r>
              <a:rPr lang="ro-RO" b="1" dirty="0">
                <a:solidFill>
                  <a:srgbClr val="002060"/>
                </a:solidFill>
              </a:rPr>
              <a:t> </a:t>
            </a:r>
            <a:endParaRPr lang="ro-RO" b="1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Ecartament: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 1435 mm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Formula osiilor: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B0-B0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Transmisie: </a:t>
            </a:r>
            <a:r>
              <a:rPr lang="ro-RO" dirty="0" smtClean="0">
                <a:solidFill>
                  <a:srgbClr val="002060"/>
                </a:solidFill>
              </a:rPr>
              <a:t>CC - CA </a:t>
            </a:r>
            <a:r>
              <a:rPr lang="ro-RO" sz="1400" dirty="0" smtClean="0">
                <a:solidFill>
                  <a:srgbClr val="002060"/>
                </a:solidFill>
              </a:rPr>
              <a:t>(</a:t>
            </a:r>
            <a:r>
              <a:rPr lang="ro-RO" sz="140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Curent Continuu</a:t>
            </a:r>
            <a:r>
              <a:rPr lang="ro-RO" sz="1400" dirty="0">
                <a:solidFill>
                  <a:srgbClr val="002060"/>
                </a:solidFill>
              </a:rPr>
              <a:t> </a:t>
            </a:r>
            <a:r>
              <a:rPr lang="ro-RO" sz="1400" dirty="0" smtClean="0">
                <a:solidFill>
                  <a:srgbClr val="002060"/>
                </a:solidFill>
              </a:rPr>
              <a:t>- </a:t>
            </a:r>
            <a:r>
              <a:rPr lang="ro-RO" sz="1400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Curent Alternativ</a:t>
            </a:r>
            <a:r>
              <a:rPr lang="ro-RO" sz="1400" dirty="0" smtClean="0">
                <a:solidFill>
                  <a:srgbClr val="002060"/>
                </a:solidFill>
              </a:rPr>
              <a:t>)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</a:rPr>
              <a:t>Convertizoare statice: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Alimentare </a:t>
            </a:r>
            <a:r>
              <a:rPr lang="ro-RO" dirty="0">
                <a:solidFill>
                  <a:srgbClr val="002060"/>
                </a:solidFill>
              </a:rPr>
              <a:t>motoare electrice de tracţiune </a:t>
            </a:r>
            <a:r>
              <a:rPr lang="ro-RO" dirty="0" smtClean="0">
                <a:solidFill>
                  <a:srgbClr val="002060"/>
                </a:solidFill>
              </a:rPr>
              <a:t>asincrone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Reductor Inversor</a:t>
            </a:r>
            <a:r>
              <a:rPr lang="ro-RO" b="1" dirty="0" smtClean="0">
                <a:solidFill>
                  <a:srgbClr val="002060"/>
                </a:solidFill>
              </a:rPr>
              <a:t>:</a:t>
            </a:r>
            <a:r>
              <a:rPr lang="ro-RO" dirty="0">
                <a:solidFill>
                  <a:srgbClr val="002060"/>
                </a:solidFill>
              </a:rPr>
              <a:t> Nou, reproiectat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Comandă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locomotivă: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Automat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programabil pentru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comanda echipamentelor circuitel</a:t>
            </a:r>
            <a:r>
              <a:rPr lang="en-GB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or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de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forţă </a:t>
            </a:r>
            <a:r>
              <a:rPr lang="ro-RO" dirty="0">
                <a:solidFill>
                  <a:srgbClr val="002060"/>
                </a:solidFill>
                <a:ea typeface="Times New Roman" panose="02020603050405020304" pitchFamily="18" charset="0"/>
              </a:rPr>
              <a:t>şi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serviciilor auxiliare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Motoare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electrice de tracţiune: </a:t>
            </a:r>
            <a:r>
              <a:rPr lang="ro-RO" dirty="0">
                <a:solidFill>
                  <a:srgbClr val="002060"/>
                </a:solidFill>
              </a:rPr>
              <a:t>î</a:t>
            </a:r>
            <a:r>
              <a:rPr lang="ro-RO" dirty="0" smtClean="0">
                <a:solidFill>
                  <a:srgbClr val="002060"/>
                </a:solidFill>
              </a:rPr>
              <a:t>n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dirty="0">
                <a:solidFill>
                  <a:srgbClr val="002060"/>
                </a:solidFill>
              </a:rPr>
              <a:t>curent alternativ la </a:t>
            </a:r>
            <a:r>
              <a:rPr lang="ro-RO" dirty="0" smtClean="0">
                <a:solidFill>
                  <a:srgbClr val="002060"/>
                </a:solidFill>
              </a:rPr>
              <a:t>380V</a:t>
            </a:r>
            <a:endParaRPr lang="ro-RO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Instalaţia 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de </a:t>
            </a: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frână: 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Comandă electro</a:t>
            </a:r>
            <a:r>
              <a:rPr lang="en-GB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dinamic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ă, încărcare baterii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Certificare:</a:t>
            </a:r>
            <a:r>
              <a:rPr lang="ro-RO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România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Emisii noxe:</a:t>
            </a:r>
            <a:r>
              <a:rPr lang="ro-RO" dirty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ZERO</a:t>
            </a:r>
            <a:endParaRPr lang="en-GB" dirty="0">
              <a:solidFill>
                <a:srgbClr val="00206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585388" y="737828"/>
            <a:ext cx="110212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Locomotiva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electrică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cu acumulatori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plug-in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pentru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manevră </a:t>
            </a:r>
            <a:r>
              <a:rPr lang="en-GB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(LEA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),</a:t>
            </a:r>
            <a:endParaRPr lang="en-US" sz="28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conversie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din</a:t>
            </a:r>
            <a:r>
              <a:rPr lang="en-GB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locomotivă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diesel </a:t>
            </a:r>
            <a:r>
              <a:rPr lang="ro-RO" sz="2800" b="1" dirty="0">
                <a:solidFill>
                  <a:srgbClr val="002060"/>
                </a:solidFill>
                <a:cs typeface="Times New Roman" panose="02020603050405020304" pitchFamily="18" charset="0"/>
              </a:rPr>
              <a:t>hidraulică 1250 </a:t>
            </a:r>
            <a:r>
              <a:rPr lang="ro-RO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CP</a:t>
            </a:r>
            <a:r>
              <a:rPr lang="ro-RO" sz="2800" b="1" dirty="0" smtClean="0">
                <a:solidFill>
                  <a:srgbClr val="FF0000"/>
                </a:solidFill>
              </a:rPr>
              <a:t> -</a:t>
            </a:r>
            <a:r>
              <a:rPr lang="en-GB" sz="2800" b="1" dirty="0" smtClean="0">
                <a:solidFill>
                  <a:srgbClr val="FF0000"/>
                </a:solidFill>
              </a:rPr>
              <a:t> </a:t>
            </a:r>
            <a:r>
              <a:rPr lang="ro-RO" sz="2800" b="1" dirty="0">
                <a:solidFill>
                  <a:srgbClr val="FF0000"/>
                </a:solidFill>
              </a:rPr>
              <a:t>caracteristici tehnice</a:t>
            </a:r>
            <a:endParaRPr lang="en-GB" sz="2800" dirty="0">
              <a:solidFill>
                <a:srgbClr val="FF0000"/>
              </a:solidFill>
            </a:endParaRPr>
          </a:p>
          <a:p>
            <a:pPr algn="ctr"/>
            <a:endParaRPr lang="en-GB" sz="2800" dirty="0">
              <a:solidFill>
                <a:srgbClr val="00206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129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146825" y="2275627"/>
            <a:ext cx="118983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 smtClean="0">
                <a:solidFill>
                  <a:srgbClr val="002060"/>
                </a:solidFill>
                <a:cs typeface="Arial" panose="020B0604020202020204" pitchFamily="34" charset="0"/>
              </a:rPr>
              <a:t>109 </a:t>
            </a:r>
            <a:r>
              <a:rPr lang="ro-RO" b="1" dirty="0">
                <a:solidFill>
                  <a:srgbClr val="002060"/>
                </a:solidFill>
                <a:cs typeface="Arial" panose="020B0604020202020204" pitchFamily="34" charset="0"/>
              </a:rPr>
              <a:t>vagoane clasă 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din 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care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	- 30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vagoane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clasa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1 la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Remarul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“16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Februarie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” Cluj-Napoca (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livrate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1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2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)</a:t>
            </a:r>
            <a:endParaRPr lang="en-GB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/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	- 10 vagoane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clasa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1 la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Atelierele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CFR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Grivi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ț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a (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livrate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 10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)</a:t>
            </a:r>
          </a:p>
          <a:p>
            <a:pPr algn="just"/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	- 22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vagoane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clasa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a 2-a la VFU Pa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ș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cani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(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livrate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1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1)</a:t>
            </a:r>
          </a:p>
          <a:p>
            <a:pPr algn="just"/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	-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20 vagoane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clasa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a 2-a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cu dot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ă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ri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PMR/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biciclete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/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schiuri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la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VFU Pa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ș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cani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(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livrate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8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- 27 vagoane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clasa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a 2-a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la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Atelierele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CFR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Grivi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ț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a </a:t>
            </a:r>
          </a:p>
          <a:p>
            <a:pPr algn="just"/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endParaRPr lang="en-GB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b="1" dirty="0">
                <a:solidFill>
                  <a:srgbClr val="002060"/>
                </a:solidFill>
                <a:cs typeface="Arial" panose="020B0604020202020204" pitchFamily="34" charset="0"/>
              </a:rPr>
              <a:t>30 vagoane </a:t>
            </a:r>
            <a:r>
              <a:rPr lang="en-GB" b="1" dirty="0" err="1">
                <a:solidFill>
                  <a:srgbClr val="002060"/>
                </a:solidFill>
                <a:cs typeface="Arial" panose="020B0604020202020204" pitchFamily="34" charset="0"/>
              </a:rPr>
              <a:t>speciale</a:t>
            </a:r>
            <a:r>
              <a:rPr lang="en-GB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din care:</a:t>
            </a:r>
            <a:endParaRPr lang="ro-RO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/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- 10 vagoane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bar-bistro 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la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Remarul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“16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Februarie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” Cluj-Napoca (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livrate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1)</a:t>
            </a:r>
          </a:p>
          <a:p>
            <a:pPr algn="just"/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	- 6 vagoane de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dormit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la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Atelierele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CFR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Grivi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ț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a</a:t>
            </a:r>
            <a:endParaRPr lang="ro-RO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just"/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	- 14 vagoane cu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ș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et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ă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la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Atelierele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CFR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Grivi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ț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a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61596" y="1139429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002060"/>
                </a:solidFill>
                <a:cs typeface="Arial" panose="020B0604020202020204" pitchFamily="34" charset="0"/>
              </a:rPr>
              <a:t>Modernizare</a:t>
            </a:r>
            <a:r>
              <a:rPr lang="en-GB" sz="2800" b="1" dirty="0">
                <a:solidFill>
                  <a:srgbClr val="002060"/>
                </a:solidFill>
                <a:cs typeface="Arial" panose="020B0604020202020204" pitchFamily="34" charset="0"/>
              </a:rPr>
              <a:t> vagoane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4" name="Straight Connector 33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603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7"/>
          <a:stretch/>
        </p:blipFill>
        <p:spPr>
          <a:xfrm>
            <a:off x="6321857" y="2280027"/>
            <a:ext cx="4625378" cy="32217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1"/>
          <a:stretch/>
        </p:blipFill>
        <p:spPr>
          <a:xfrm>
            <a:off x="1244765" y="2279565"/>
            <a:ext cx="4625378" cy="322271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87852" y="5747110"/>
            <a:ext cx="9949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C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REMARUL </a:t>
            </a:r>
            <a:r>
              <a:rPr lang="en-GB" b="1" dirty="0">
                <a:solidFill>
                  <a:srgbClr val="002060"/>
                </a:solidFill>
              </a:rPr>
              <a:t>“</a:t>
            </a:r>
            <a:r>
              <a:rPr lang="ro-RO" b="1" dirty="0">
                <a:solidFill>
                  <a:srgbClr val="002060"/>
                </a:solidFill>
              </a:rPr>
              <a:t>16</a:t>
            </a:r>
            <a:r>
              <a:rPr lang="en-GB" b="1" dirty="0">
                <a:solidFill>
                  <a:srgbClr val="002060"/>
                </a:solidFill>
              </a:rPr>
              <a:t> FEBRUARIE” </a:t>
            </a:r>
            <a:r>
              <a:rPr lang="en-GB" b="1" dirty="0" smtClean="0">
                <a:solidFill>
                  <a:srgbClr val="002060"/>
                </a:solidFill>
              </a:rPr>
              <a:t>S.A. </a:t>
            </a:r>
            <a:r>
              <a:rPr lang="en-GB" b="1" dirty="0">
                <a:solidFill>
                  <a:srgbClr val="002060"/>
                </a:solidFill>
              </a:rPr>
              <a:t>CLUJ–NAPOCA</a:t>
            </a:r>
            <a:r>
              <a:rPr lang="ro-RO" b="1" dirty="0">
                <a:solidFill>
                  <a:srgbClr val="002060"/>
                </a:solidFill>
              </a:rPr>
              <a:t> – 30 vagoane (din care </a:t>
            </a:r>
            <a:r>
              <a:rPr lang="en-GB" b="1" dirty="0" smtClean="0">
                <a:solidFill>
                  <a:srgbClr val="002060"/>
                </a:solidFill>
              </a:rPr>
              <a:t>1</a:t>
            </a:r>
            <a:r>
              <a:rPr lang="ro-RO" b="1" dirty="0" smtClean="0">
                <a:solidFill>
                  <a:srgbClr val="002060"/>
                </a:solidFill>
              </a:rPr>
              <a:t>2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1861596" y="1139429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</a:t>
            </a:r>
            <a:r>
              <a:rPr lang="en-GB" sz="2800" b="1" dirty="0">
                <a:solidFill>
                  <a:srgbClr val="002060"/>
                </a:solidFill>
              </a:rPr>
              <a:t>1</a:t>
            </a:r>
            <a:r>
              <a:rPr lang="ro-RO" sz="2800" b="1" dirty="0">
                <a:solidFill>
                  <a:srgbClr val="002060"/>
                </a:solidFill>
              </a:rPr>
              <a:t> (seria 18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7" name="Straight Connector 26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532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3" b="31009"/>
          <a:stretch/>
        </p:blipFill>
        <p:spPr>
          <a:xfrm>
            <a:off x="6321857" y="2280516"/>
            <a:ext cx="4625378" cy="322176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2" r="209" b="21910"/>
          <a:stretch/>
        </p:blipFill>
        <p:spPr>
          <a:xfrm>
            <a:off x="1234950" y="2279999"/>
            <a:ext cx="4635193" cy="322228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87852" y="5750298"/>
            <a:ext cx="9832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C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REMARUL </a:t>
            </a:r>
            <a:r>
              <a:rPr lang="en-GB" b="1" dirty="0">
                <a:solidFill>
                  <a:srgbClr val="002060"/>
                </a:solidFill>
              </a:rPr>
              <a:t>“</a:t>
            </a:r>
            <a:r>
              <a:rPr lang="ro-RO" b="1" dirty="0">
                <a:solidFill>
                  <a:srgbClr val="002060"/>
                </a:solidFill>
              </a:rPr>
              <a:t>16</a:t>
            </a:r>
            <a:r>
              <a:rPr lang="en-GB" b="1" dirty="0">
                <a:solidFill>
                  <a:srgbClr val="002060"/>
                </a:solidFill>
              </a:rPr>
              <a:t> FEBRUARIE” </a:t>
            </a:r>
            <a:r>
              <a:rPr lang="en-GB" b="1" dirty="0" smtClean="0">
                <a:solidFill>
                  <a:srgbClr val="002060"/>
                </a:solidFill>
              </a:rPr>
              <a:t>S.A. </a:t>
            </a:r>
            <a:r>
              <a:rPr lang="en-GB" b="1" dirty="0">
                <a:solidFill>
                  <a:srgbClr val="002060"/>
                </a:solidFill>
              </a:rPr>
              <a:t>CLUJ–NAPOCA</a:t>
            </a:r>
            <a:r>
              <a:rPr lang="ro-RO" b="1" dirty="0">
                <a:solidFill>
                  <a:srgbClr val="002060"/>
                </a:solidFill>
              </a:rPr>
              <a:t> – 30 vagoane (din care </a:t>
            </a:r>
            <a:r>
              <a:rPr lang="en-GB" b="1" dirty="0" smtClean="0">
                <a:solidFill>
                  <a:srgbClr val="002060"/>
                </a:solidFill>
              </a:rPr>
              <a:t>1</a:t>
            </a:r>
            <a:r>
              <a:rPr lang="ro-RO" b="1" dirty="0" smtClean="0">
                <a:solidFill>
                  <a:srgbClr val="002060"/>
                </a:solidFill>
              </a:rPr>
              <a:t>2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0" name="TextBox 29"/>
          <p:cNvSpPr txBox="1"/>
          <p:nvPr/>
        </p:nvSpPr>
        <p:spPr>
          <a:xfrm>
            <a:off x="1861596" y="1139429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</a:t>
            </a:r>
            <a:r>
              <a:rPr lang="en-GB" sz="2800" b="1" dirty="0">
                <a:solidFill>
                  <a:srgbClr val="002060"/>
                </a:solidFill>
              </a:rPr>
              <a:t>1</a:t>
            </a:r>
            <a:r>
              <a:rPr lang="ro-RO" sz="2800" b="1" dirty="0">
                <a:solidFill>
                  <a:srgbClr val="002060"/>
                </a:solidFill>
              </a:rPr>
              <a:t> (seria 18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775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33061" r="-14" b="18139"/>
          <a:stretch/>
        </p:blipFill>
        <p:spPr>
          <a:xfrm>
            <a:off x="6321857" y="2284305"/>
            <a:ext cx="4618069" cy="322187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t="7307" r="359" b="518"/>
          <a:stretch/>
        </p:blipFill>
        <p:spPr>
          <a:xfrm>
            <a:off x="1230856" y="2284305"/>
            <a:ext cx="4635518" cy="3217976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1861596" y="1139429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</a:t>
            </a:r>
            <a:r>
              <a:rPr lang="en-GB" sz="2800" b="1" dirty="0">
                <a:solidFill>
                  <a:srgbClr val="002060"/>
                </a:solidFill>
              </a:rPr>
              <a:t>1</a:t>
            </a:r>
            <a:r>
              <a:rPr lang="ro-RO" sz="2800" b="1" dirty="0">
                <a:solidFill>
                  <a:srgbClr val="002060"/>
                </a:solidFill>
              </a:rPr>
              <a:t> (seria 18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3" name="Straight Connector 32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387852" y="5747110"/>
            <a:ext cx="9832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C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REMARUL </a:t>
            </a:r>
            <a:r>
              <a:rPr lang="en-GB" b="1" dirty="0">
                <a:solidFill>
                  <a:srgbClr val="002060"/>
                </a:solidFill>
              </a:rPr>
              <a:t>“</a:t>
            </a:r>
            <a:r>
              <a:rPr lang="ro-RO" b="1" dirty="0">
                <a:solidFill>
                  <a:srgbClr val="002060"/>
                </a:solidFill>
              </a:rPr>
              <a:t>16</a:t>
            </a:r>
            <a:r>
              <a:rPr lang="en-GB" b="1" dirty="0">
                <a:solidFill>
                  <a:srgbClr val="002060"/>
                </a:solidFill>
              </a:rPr>
              <a:t> FEBRUARIE” </a:t>
            </a:r>
            <a:r>
              <a:rPr lang="en-GB" b="1" dirty="0" smtClean="0">
                <a:solidFill>
                  <a:srgbClr val="002060"/>
                </a:solidFill>
              </a:rPr>
              <a:t>S.A. </a:t>
            </a:r>
            <a:r>
              <a:rPr lang="en-GB" b="1" dirty="0">
                <a:solidFill>
                  <a:srgbClr val="002060"/>
                </a:solidFill>
              </a:rPr>
              <a:t>CLUJ–NAPOCA</a:t>
            </a:r>
            <a:r>
              <a:rPr lang="ro-RO" b="1" dirty="0">
                <a:solidFill>
                  <a:srgbClr val="002060"/>
                </a:solidFill>
              </a:rPr>
              <a:t> – 30 vagoane (din care </a:t>
            </a:r>
            <a:r>
              <a:rPr lang="en-GB" b="1" dirty="0" smtClean="0">
                <a:solidFill>
                  <a:srgbClr val="002060"/>
                </a:solidFill>
              </a:rPr>
              <a:t>1</a:t>
            </a:r>
            <a:r>
              <a:rPr lang="ro-RO" b="1" dirty="0" smtClean="0">
                <a:solidFill>
                  <a:srgbClr val="002060"/>
                </a:solidFill>
              </a:rPr>
              <a:t>2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9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6927" y="1549235"/>
            <a:ext cx="118781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Viteza maximă de circulație: 160 </a:t>
            </a:r>
            <a:r>
              <a:rPr lang="ro-RO" b="1" dirty="0" smtClean="0">
                <a:solidFill>
                  <a:srgbClr val="002060"/>
                </a:solidFill>
              </a:rPr>
              <a:t>km/h</a:t>
            </a:r>
            <a:endParaRPr lang="en-US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Configurare interioară</a:t>
            </a:r>
            <a:r>
              <a:rPr lang="en-GB" dirty="0" smtClean="0">
                <a:solidFill>
                  <a:srgbClr val="002060"/>
                </a:solidFill>
              </a:rPr>
              <a:t>: 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salon </a:t>
            </a:r>
            <a:r>
              <a:rPr lang="ro-RO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deschis cu 52 de 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locuri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dirty="0">
                <a:solidFill>
                  <a:srgbClr val="002060"/>
                </a:solidFill>
              </a:rPr>
              <a:t>în </a:t>
            </a:r>
            <a:r>
              <a:rPr lang="ro-RO" dirty="0" smtClean="0">
                <a:solidFill>
                  <a:srgbClr val="002060"/>
                </a:solidFill>
              </a:rPr>
              <a:t>fo</a:t>
            </a:r>
            <a:r>
              <a:rPr lang="en-US" dirty="0" smtClean="0">
                <a:solidFill>
                  <a:srgbClr val="002060"/>
                </a:solidFill>
              </a:rPr>
              <a:t>r</a:t>
            </a:r>
            <a:r>
              <a:rPr lang="ro-RO" dirty="0" smtClean="0">
                <a:solidFill>
                  <a:srgbClr val="002060"/>
                </a:solidFill>
              </a:rPr>
              <a:t>mat 2+1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Scaune: individuale, tip fotoliu,</a:t>
            </a:r>
            <a:r>
              <a:rPr lang="en-GB" dirty="0" smtClean="0">
                <a:solidFill>
                  <a:srgbClr val="002060"/>
                </a:solidFill>
              </a:rPr>
              <a:t> reglabile cu 3 grade de </a:t>
            </a:r>
            <a:r>
              <a:rPr lang="en-GB" dirty="0" err="1" smtClean="0">
                <a:solidFill>
                  <a:srgbClr val="002060"/>
                </a:solidFill>
              </a:rPr>
              <a:t>libertate</a:t>
            </a:r>
            <a:r>
              <a:rPr lang="en-GB" dirty="0" smtClean="0">
                <a:solidFill>
                  <a:srgbClr val="002060"/>
                </a:solidFill>
              </a:rPr>
              <a:t>,</a:t>
            </a:r>
            <a:r>
              <a:rPr lang="ro-RO" dirty="0" smtClean="0">
                <a:solidFill>
                  <a:srgbClr val="002060"/>
                </a:solidFill>
              </a:rPr>
              <a:t> tapițate cu materiale ignifuge, rezistente la uzură și vandalism</a:t>
            </a:r>
            <a:r>
              <a:rPr lang="en-GB" dirty="0" smtClean="0">
                <a:solidFill>
                  <a:srgbClr val="002060"/>
                </a:solidFill>
              </a:rPr>
              <a:t>, cu</a:t>
            </a:r>
            <a:r>
              <a:rPr lang="ro-RO" dirty="0" smtClean="0">
                <a:solidFill>
                  <a:srgbClr val="002060"/>
                </a:solidFill>
              </a:rPr>
              <a:t> cotiere</a:t>
            </a:r>
            <a:r>
              <a:rPr lang="en-GB" dirty="0" smtClean="0">
                <a:solidFill>
                  <a:srgbClr val="002060"/>
                </a:solidFill>
              </a:rPr>
              <a:t>, t</a:t>
            </a:r>
            <a:r>
              <a:rPr lang="ro-RO" dirty="0" smtClean="0">
                <a:solidFill>
                  <a:srgbClr val="002060"/>
                </a:solidFill>
              </a:rPr>
              <a:t>etiere</a:t>
            </a:r>
            <a:r>
              <a:rPr lang="en-GB" dirty="0" smtClean="0">
                <a:solidFill>
                  <a:srgbClr val="002060"/>
                </a:solidFill>
              </a:rPr>
              <a:t>, s</a:t>
            </a:r>
            <a:r>
              <a:rPr lang="ro-RO" dirty="0" smtClean="0">
                <a:solidFill>
                  <a:srgbClr val="002060"/>
                </a:solidFill>
              </a:rPr>
              <a:t>uport pentru picioare</a:t>
            </a:r>
            <a:r>
              <a:rPr lang="ro-RO" dirty="0">
                <a:solidFill>
                  <a:srgbClr val="002060"/>
                </a:solidFill>
              </a:rPr>
              <a:t>; </a:t>
            </a:r>
            <a:r>
              <a:rPr lang="ro-RO" dirty="0" smtClean="0">
                <a:solidFill>
                  <a:srgbClr val="002060"/>
                </a:solidFill>
              </a:rPr>
              <a:t>măsuțe </a:t>
            </a:r>
            <a:r>
              <a:rPr lang="ro-RO" dirty="0">
                <a:solidFill>
                  <a:srgbClr val="002060"/>
                </a:solidFill>
              </a:rPr>
              <a:t>individuale pentru fiecare loc</a:t>
            </a:r>
            <a:endParaRPr lang="ro-RO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Iluminat </a:t>
            </a:r>
            <a:r>
              <a:rPr lang="ro-RO" dirty="0">
                <a:solidFill>
                  <a:srgbClr val="002060"/>
                </a:solidFill>
              </a:rPr>
              <a:t>interior cu LED (ambiental și punctual) cu senzori de prezență, LED </a:t>
            </a:r>
            <a:r>
              <a:rPr lang="ro-RO" dirty="0" smtClean="0">
                <a:solidFill>
                  <a:srgbClr val="002060"/>
                </a:solidFill>
              </a:rPr>
              <a:t>adaptiv 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Zonă </a:t>
            </a:r>
            <a:r>
              <a:rPr lang="ro-RO" dirty="0">
                <a:solidFill>
                  <a:srgbClr val="002060"/>
                </a:solidFill>
              </a:rPr>
              <a:t>depozitare bagaje voluminoase, în incinta </a:t>
            </a:r>
            <a:r>
              <a:rPr lang="ro-RO" dirty="0" smtClean="0">
                <a:solidFill>
                  <a:srgbClr val="002060"/>
                </a:solidFill>
              </a:rPr>
              <a:t>salonului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infotainment: 4  display-uri interioare și 2 exterioare care indică ruta și informații relevante, cu actualizare prin </a:t>
            </a:r>
            <a:r>
              <a:rPr lang="ro-RO" dirty="0" smtClean="0">
                <a:solidFill>
                  <a:srgbClr val="002060"/>
                </a:solidFill>
              </a:rPr>
              <a:t>GPS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de climatizare complet automatizat 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Geamuri duplex </a:t>
            </a:r>
            <a:r>
              <a:rPr lang="ro-RO" dirty="0" smtClean="0">
                <a:solidFill>
                  <a:srgbClr val="002060"/>
                </a:solidFill>
              </a:rPr>
              <a:t>termopan </a:t>
            </a:r>
            <a:r>
              <a:rPr lang="ro-RO" dirty="0">
                <a:solidFill>
                  <a:srgbClr val="002060"/>
                </a:solidFill>
              </a:rPr>
              <a:t>fumurii cu protecție </a:t>
            </a:r>
            <a:r>
              <a:rPr lang="ro-RO" dirty="0" smtClean="0">
                <a:solidFill>
                  <a:srgbClr val="002060"/>
                </a:solidFill>
              </a:rPr>
              <a:t>UV; jaluzele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Panouri de izolație fonică și termică </a:t>
            </a:r>
            <a:r>
              <a:rPr lang="ro-RO" dirty="0" smtClean="0">
                <a:solidFill>
                  <a:srgbClr val="002060"/>
                </a:solidFill>
              </a:rPr>
              <a:t>suplimentare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 </a:t>
            </a:r>
            <a:r>
              <a:rPr lang="ro-RO" dirty="0">
                <a:solidFill>
                  <a:srgbClr val="002060"/>
                </a:solidFill>
              </a:rPr>
              <a:t>Wi-Fi la </a:t>
            </a:r>
            <a:r>
              <a:rPr lang="ro-RO" dirty="0" smtClean="0">
                <a:solidFill>
                  <a:srgbClr val="002060"/>
                </a:solidFill>
              </a:rPr>
              <a:t>bord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Prize 230 </a:t>
            </a:r>
            <a:r>
              <a:rPr lang="ro-RO" dirty="0" smtClean="0">
                <a:solidFill>
                  <a:srgbClr val="002060"/>
                </a:solidFill>
              </a:rPr>
              <a:t>V</a:t>
            </a:r>
            <a:r>
              <a:rPr lang="en-GB" dirty="0" smtClean="0">
                <a:solidFill>
                  <a:srgbClr val="002060"/>
                </a:solidFill>
              </a:rPr>
              <a:t>/</a:t>
            </a:r>
            <a:r>
              <a:rPr lang="ro-RO" dirty="0" smtClean="0">
                <a:solidFill>
                  <a:srgbClr val="002060"/>
                </a:solidFill>
              </a:rPr>
              <a:t>50 Hz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ș</a:t>
            </a:r>
            <a:r>
              <a:rPr lang="en-GB" dirty="0" smtClean="0">
                <a:solidFill>
                  <a:srgbClr val="002060"/>
                </a:solidFill>
              </a:rPr>
              <a:t>i </a:t>
            </a:r>
            <a:r>
              <a:rPr lang="ro-RO" dirty="0" smtClean="0">
                <a:solidFill>
                  <a:srgbClr val="002060"/>
                </a:solidFill>
              </a:rPr>
              <a:t>port </a:t>
            </a:r>
            <a:r>
              <a:rPr lang="en-GB" dirty="0" smtClean="0">
                <a:solidFill>
                  <a:srgbClr val="002060"/>
                </a:solidFill>
              </a:rPr>
              <a:t>USB,</a:t>
            </a:r>
            <a:r>
              <a:rPr lang="ro-RO" dirty="0" smtClean="0">
                <a:solidFill>
                  <a:srgbClr val="002060"/>
                </a:solidFill>
              </a:rPr>
              <a:t> individuale </a:t>
            </a:r>
            <a:r>
              <a:rPr lang="ro-RO" dirty="0">
                <a:solidFill>
                  <a:srgbClr val="002060"/>
                </a:solidFill>
              </a:rPr>
              <a:t>la fiecare rând de </a:t>
            </a:r>
            <a:r>
              <a:rPr lang="ro-RO" dirty="0" smtClean="0">
                <a:solidFill>
                  <a:srgbClr val="002060"/>
                </a:solidFill>
              </a:rPr>
              <a:t>scaune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Uși </a:t>
            </a:r>
            <a:r>
              <a:rPr lang="ro-RO" dirty="0">
                <a:solidFill>
                  <a:srgbClr val="002060"/>
                </a:solidFill>
              </a:rPr>
              <a:t>de acces </a:t>
            </a:r>
            <a:r>
              <a:rPr lang="ro-RO" dirty="0" smtClean="0">
                <a:solidFill>
                  <a:srgbClr val="002060"/>
                </a:solidFill>
              </a:rPr>
              <a:t>în vagon cu acționare electrică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Sisteme </a:t>
            </a:r>
            <a:r>
              <a:rPr lang="ro-RO" dirty="0">
                <a:solidFill>
                  <a:srgbClr val="002060"/>
                </a:solidFill>
              </a:rPr>
              <a:t>de detecție și stingere incendii (detectori de fum, extinctoare</a:t>
            </a:r>
            <a:r>
              <a:rPr lang="ro-RO" dirty="0" smtClean="0">
                <a:solidFill>
                  <a:srgbClr val="002060"/>
                </a:solidFill>
              </a:rPr>
              <a:t>)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Dispozitiv </a:t>
            </a:r>
            <a:r>
              <a:rPr lang="ro-RO" dirty="0">
                <a:solidFill>
                  <a:srgbClr val="002060"/>
                </a:solidFill>
              </a:rPr>
              <a:t>SOS pentru comunicații de </a:t>
            </a:r>
            <a:r>
              <a:rPr lang="ro-RO" dirty="0" smtClean="0">
                <a:solidFill>
                  <a:srgbClr val="002060"/>
                </a:solidFill>
              </a:rPr>
              <a:t>urgență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2060"/>
                </a:solidFill>
              </a:rPr>
              <a:t>T</a:t>
            </a:r>
            <a:r>
              <a:rPr lang="ro-RO" dirty="0" smtClean="0">
                <a:solidFill>
                  <a:srgbClr val="002060"/>
                </a:solidFill>
              </a:rPr>
              <a:t>oalete </a:t>
            </a:r>
            <a:r>
              <a:rPr lang="ro-RO" dirty="0">
                <a:solidFill>
                  <a:srgbClr val="002060"/>
                </a:solidFill>
              </a:rPr>
              <a:t>ecologice</a:t>
            </a:r>
            <a:endParaRPr lang="en-GB" dirty="0">
              <a:solidFill>
                <a:srgbClr val="00206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1867887" y="737828"/>
            <a:ext cx="8456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</a:t>
            </a:r>
            <a:r>
              <a:rPr lang="en-GB" sz="2800" b="1" dirty="0">
                <a:solidFill>
                  <a:srgbClr val="002060"/>
                </a:solidFill>
              </a:rPr>
              <a:t>1</a:t>
            </a:r>
            <a:r>
              <a:rPr lang="ro-RO" sz="2800" b="1" dirty="0">
                <a:solidFill>
                  <a:srgbClr val="002060"/>
                </a:solidFill>
              </a:rPr>
              <a:t> (seria 18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</a:t>
            </a:r>
            <a:r>
              <a:rPr lang="ro-RO" sz="2800" b="1" dirty="0" smtClean="0">
                <a:solidFill>
                  <a:srgbClr val="002060"/>
                </a:solidFill>
              </a:rPr>
              <a:t>)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ro-RO" sz="2800" b="1" dirty="0" smtClean="0">
                <a:solidFill>
                  <a:srgbClr val="FF0000"/>
                </a:solidFill>
              </a:rPr>
              <a:t>- </a:t>
            </a:r>
            <a:r>
              <a:rPr lang="en-GB" sz="2800" b="1" dirty="0" err="1" smtClean="0">
                <a:solidFill>
                  <a:srgbClr val="FF0000"/>
                </a:solidFill>
              </a:rPr>
              <a:t>caracteristici</a:t>
            </a:r>
            <a:r>
              <a:rPr lang="en-GB" sz="2800" b="1" dirty="0" smtClean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tehnice</a:t>
            </a:r>
            <a:r>
              <a:rPr lang="en-GB" sz="2800" b="1" dirty="0">
                <a:solidFill>
                  <a:srgbClr val="FF0000"/>
                </a:solidFill>
              </a:rPr>
              <a:t>/dot</a:t>
            </a:r>
            <a:r>
              <a:rPr lang="ro-RO" sz="2800" b="1" dirty="0" smtClean="0">
                <a:solidFill>
                  <a:srgbClr val="FF0000"/>
                </a:solidFill>
              </a:rPr>
              <a:t>ări</a:t>
            </a:r>
            <a:endParaRPr lang="en-GB" sz="2800" b="1" dirty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331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\\172.27.40.177\DateCentral\Directia_Marketing\PROMOVARE\PNRR\Poze MR si diagrame vagon\16.04_Vagoane PNRR_GaraNord\ALEX\19-80 Grivita_CL1\IMG_20250416_10442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t="5372" r="517" b="1975"/>
          <a:stretch/>
        </p:blipFill>
        <p:spPr bwMode="auto">
          <a:xfrm>
            <a:off x="6321857" y="2275627"/>
            <a:ext cx="4625378" cy="3225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6" b="5277"/>
          <a:stretch/>
        </p:blipFill>
        <p:spPr>
          <a:xfrm>
            <a:off x="1244765" y="2275627"/>
            <a:ext cx="4625378" cy="321465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212533" y="5744591"/>
            <a:ext cx="7317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ATELIERELE CFR GRIVIȚA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– 10 vagoane </a:t>
            </a:r>
            <a:r>
              <a:rPr lang="ro-RO" b="1" dirty="0" smtClean="0">
                <a:solidFill>
                  <a:srgbClr val="002060"/>
                </a:solidFill>
              </a:rPr>
              <a:t>(10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1861596" y="1139429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</a:t>
            </a:r>
            <a:r>
              <a:rPr lang="en-GB" sz="2800" b="1" dirty="0">
                <a:solidFill>
                  <a:srgbClr val="002060"/>
                </a:solidFill>
              </a:rPr>
              <a:t>1</a:t>
            </a:r>
            <a:r>
              <a:rPr lang="ro-RO" sz="2800" b="1" dirty="0">
                <a:solidFill>
                  <a:srgbClr val="002060"/>
                </a:solidFill>
              </a:rPr>
              <a:t> (seria 1</a:t>
            </a:r>
            <a:r>
              <a:rPr lang="en-US" sz="2800" b="1" dirty="0">
                <a:solidFill>
                  <a:srgbClr val="002060"/>
                </a:solidFill>
              </a:rPr>
              <a:t>9-76</a:t>
            </a:r>
            <a:r>
              <a:rPr lang="ro-RO" sz="2800" b="1" dirty="0">
                <a:solidFill>
                  <a:srgbClr val="002060"/>
                </a:solidFill>
              </a:rPr>
              <a:t>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1" name="Straight Connector 30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664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77" r="710" b="16122"/>
          <a:stretch/>
        </p:blipFill>
        <p:spPr>
          <a:xfrm>
            <a:off x="6321857" y="2274091"/>
            <a:ext cx="4621815" cy="3214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2" b="3977"/>
          <a:stretch/>
        </p:blipFill>
        <p:spPr>
          <a:xfrm>
            <a:off x="1247673" y="2270992"/>
            <a:ext cx="4625378" cy="320090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861596" y="1139429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</a:t>
            </a:r>
            <a:r>
              <a:rPr lang="en-GB" sz="2800" b="1" dirty="0">
                <a:solidFill>
                  <a:srgbClr val="002060"/>
                </a:solidFill>
              </a:rPr>
              <a:t>1</a:t>
            </a:r>
            <a:r>
              <a:rPr lang="ro-RO" sz="2800" b="1" dirty="0">
                <a:solidFill>
                  <a:srgbClr val="002060"/>
                </a:solidFill>
              </a:rPr>
              <a:t> (seria 1</a:t>
            </a:r>
            <a:r>
              <a:rPr lang="en-US" sz="2800" b="1" dirty="0">
                <a:solidFill>
                  <a:srgbClr val="002060"/>
                </a:solidFill>
              </a:rPr>
              <a:t>9-76</a:t>
            </a:r>
            <a:r>
              <a:rPr lang="ro-RO" sz="2800" b="1" dirty="0">
                <a:solidFill>
                  <a:srgbClr val="002060"/>
                </a:solidFill>
              </a:rPr>
              <a:t>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2212533" y="5744591"/>
            <a:ext cx="728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ATELIERELE CFR GRIVIȚA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– 10 vagoane </a:t>
            </a:r>
            <a:r>
              <a:rPr lang="ro-RO" b="1" dirty="0" smtClean="0">
                <a:solidFill>
                  <a:srgbClr val="002060"/>
                </a:solidFill>
              </a:rPr>
              <a:t>(10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66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78"/>
          <a:stretch/>
        </p:blipFill>
        <p:spPr>
          <a:xfrm>
            <a:off x="6321857" y="2262744"/>
            <a:ext cx="4631288" cy="32171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56"/>
          <a:stretch/>
        </p:blipFill>
        <p:spPr>
          <a:xfrm>
            <a:off x="1244765" y="2275241"/>
            <a:ext cx="4625378" cy="321384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861596" y="1139429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</a:t>
            </a:r>
            <a:r>
              <a:rPr lang="en-GB" sz="2800" b="1" dirty="0">
                <a:solidFill>
                  <a:srgbClr val="002060"/>
                </a:solidFill>
              </a:rPr>
              <a:t>1</a:t>
            </a:r>
            <a:r>
              <a:rPr lang="ro-RO" sz="2800" b="1" dirty="0">
                <a:solidFill>
                  <a:srgbClr val="002060"/>
                </a:solidFill>
              </a:rPr>
              <a:t> (seria 1</a:t>
            </a:r>
            <a:r>
              <a:rPr lang="en-US" sz="2800" b="1" dirty="0">
                <a:solidFill>
                  <a:srgbClr val="002060"/>
                </a:solidFill>
              </a:rPr>
              <a:t>9-76</a:t>
            </a:r>
            <a:r>
              <a:rPr lang="ro-RO" sz="2800" b="1" dirty="0">
                <a:solidFill>
                  <a:srgbClr val="002060"/>
                </a:solidFill>
              </a:rPr>
              <a:t>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1" name="Straight Connector 30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2212533" y="5744591"/>
            <a:ext cx="728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ATELIERELE CFR GRIVIȚA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– 10 vagoane </a:t>
            </a:r>
            <a:r>
              <a:rPr lang="ro-RO" b="1" dirty="0" smtClean="0">
                <a:solidFill>
                  <a:srgbClr val="002060"/>
                </a:solidFill>
              </a:rPr>
              <a:t>(10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8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7" name="TextBox 26"/>
          <p:cNvSpPr txBox="1"/>
          <p:nvPr/>
        </p:nvSpPr>
        <p:spPr>
          <a:xfrm>
            <a:off x="1867887" y="737828"/>
            <a:ext cx="8456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</a:t>
            </a:r>
            <a:r>
              <a:rPr lang="en-GB" sz="2800" b="1" dirty="0">
                <a:solidFill>
                  <a:srgbClr val="002060"/>
                </a:solidFill>
              </a:rPr>
              <a:t>1</a:t>
            </a:r>
            <a:r>
              <a:rPr lang="ro-RO" sz="2800" b="1" dirty="0">
                <a:solidFill>
                  <a:srgbClr val="002060"/>
                </a:solidFill>
              </a:rPr>
              <a:t> (seria 1</a:t>
            </a:r>
            <a:r>
              <a:rPr lang="en-US" sz="2800" b="1" dirty="0">
                <a:solidFill>
                  <a:srgbClr val="002060"/>
                </a:solidFill>
              </a:rPr>
              <a:t>9-76</a:t>
            </a:r>
            <a:r>
              <a:rPr lang="ro-RO" sz="2800" b="1" dirty="0">
                <a:solidFill>
                  <a:srgbClr val="002060"/>
                </a:solidFill>
              </a:rPr>
              <a:t>)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>
                <a:solidFill>
                  <a:srgbClr val="FF0000"/>
                </a:solidFill>
              </a:rPr>
              <a:t>-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caracteristici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tehnice</a:t>
            </a:r>
            <a:r>
              <a:rPr lang="en-GB" sz="2800" b="1" dirty="0">
                <a:solidFill>
                  <a:srgbClr val="FF0000"/>
                </a:solidFill>
              </a:rPr>
              <a:t>/dot</a:t>
            </a:r>
            <a:r>
              <a:rPr lang="ro-RO" sz="2800" b="1" dirty="0">
                <a:solidFill>
                  <a:srgbClr val="FF0000"/>
                </a:solidFill>
              </a:rPr>
              <a:t>ări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6927" y="1549235"/>
            <a:ext cx="118781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Viteza maximă de circulație: 160 km/h</a:t>
            </a:r>
            <a:endParaRPr lang="en-US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Configurare interioară</a:t>
            </a:r>
            <a:r>
              <a:rPr lang="en-GB" dirty="0">
                <a:solidFill>
                  <a:srgbClr val="002060"/>
                </a:solidFill>
              </a:rPr>
              <a:t>: </a:t>
            </a:r>
            <a:r>
              <a:rPr lang="ro-RO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salon deschis cu 5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o-RO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locuri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dirty="0">
                <a:solidFill>
                  <a:srgbClr val="002060"/>
                </a:solidFill>
              </a:rPr>
              <a:t>în </a:t>
            </a:r>
            <a:r>
              <a:rPr lang="ro-RO" dirty="0" smtClean="0">
                <a:solidFill>
                  <a:srgbClr val="002060"/>
                </a:solidFill>
              </a:rPr>
              <a:t>format </a:t>
            </a:r>
            <a:r>
              <a:rPr lang="ro-RO" dirty="0">
                <a:solidFill>
                  <a:srgbClr val="002060"/>
                </a:solidFill>
              </a:rPr>
              <a:t>2+1</a:t>
            </a:r>
            <a:endParaRPr lang="en-GB" dirty="0">
              <a:solidFill>
                <a:srgbClr val="002060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Scaune: individuale, tip fotoliu</a:t>
            </a:r>
            <a:r>
              <a:rPr lang="ro-RO" dirty="0" smtClean="0">
                <a:solidFill>
                  <a:srgbClr val="002060"/>
                </a:solidFill>
              </a:rPr>
              <a:t>,</a:t>
            </a:r>
            <a:r>
              <a:rPr lang="en-GB" dirty="0">
                <a:solidFill>
                  <a:srgbClr val="002060"/>
                </a:solidFill>
              </a:rPr>
              <a:t> reglabile cu 3 grade de </a:t>
            </a:r>
            <a:r>
              <a:rPr lang="en-GB" dirty="0" err="1" smtClean="0">
                <a:solidFill>
                  <a:srgbClr val="002060"/>
                </a:solidFill>
              </a:rPr>
              <a:t>libertate</a:t>
            </a:r>
            <a:r>
              <a:rPr lang="ro-RO" dirty="0" smtClean="0">
                <a:solidFill>
                  <a:srgbClr val="002060"/>
                </a:solidFill>
              </a:rPr>
              <a:t>, </a:t>
            </a:r>
            <a:r>
              <a:rPr lang="ro-RO" dirty="0">
                <a:solidFill>
                  <a:srgbClr val="002060"/>
                </a:solidFill>
              </a:rPr>
              <a:t>tapițate cu materiale ignifuge, rezistente la uzură și vandalism, </a:t>
            </a:r>
            <a:r>
              <a:rPr lang="ro-RO" dirty="0" smtClean="0">
                <a:solidFill>
                  <a:srgbClr val="002060"/>
                </a:solidFill>
              </a:rPr>
              <a:t>cu </a:t>
            </a:r>
            <a:r>
              <a:rPr lang="ro-RO" dirty="0">
                <a:solidFill>
                  <a:srgbClr val="002060"/>
                </a:solidFill>
              </a:rPr>
              <a:t>cotiere</a:t>
            </a:r>
            <a:r>
              <a:rPr lang="en-GB" dirty="0">
                <a:solidFill>
                  <a:srgbClr val="002060"/>
                </a:solidFill>
              </a:rPr>
              <a:t>,</a:t>
            </a:r>
            <a:r>
              <a:rPr lang="ro-RO" dirty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t</a:t>
            </a:r>
            <a:r>
              <a:rPr lang="ro-RO" dirty="0" smtClean="0">
                <a:solidFill>
                  <a:srgbClr val="002060"/>
                </a:solidFill>
              </a:rPr>
              <a:t>etiere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>
                <a:solidFill>
                  <a:srgbClr val="002060"/>
                </a:solidFill>
              </a:rPr>
              <a:t>s</a:t>
            </a:r>
            <a:r>
              <a:rPr lang="ro-RO" dirty="0">
                <a:solidFill>
                  <a:srgbClr val="002060"/>
                </a:solidFill>
              </a:rPr>
              <a:t>uport pentru picioare; m</a:t>
            </a:r>
            <a:r>
              <a:rPr lang="it-IT" dirty="0">
                <a:solidFill>
                  <a:srgbClr val="002060"/>
                </a:solidFill>
              </a:rPr>
              <a:t>ăsuțe individuale pentru fiecare loc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Iluminat interior cu LED (ambiental și punctual) cu senzori de prezență, LED adaptiv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Zonă depozitare bagaje voluminoase, în incinta salonului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infotainment: 4  display-uri interioare și 2 exterioare care indică ruta și informații relevante, cu actualizare prin GPS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de climatizare complet automatizat 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Geamuri duplex termopan fumurii cu protecție UV; jaluzele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Panouri de izolație fonică și termică suplimentare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Wi-Fi la bord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Prize 230 </a:t>
            </a:r>
            <a:r>
              <a:rPr lang="ro-RO" dirty="0" smtClean="0">
                <a:solidFill>
                  <a:srgbClr val="002060"/>
                </a:solidFill>
              </a:rPr>
              <a:t>V/50 </a:t>
            </a:r>
            <a:r>
              <a:rPr lang="ro-RO" dirty="0">
                <a:solidFill>
                  <a:srgbClr val="002060"/>
                </a:solidFill>
              </a:rPr>
              <a:t>Hz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ro-RO" dirty="0" err="1">
                <a:solidFill>
                  <a:srgbClr val="002060"/>
                </a:solidFill>
              </a:rPr>
              <a:t>ș</a:t>
            </a:r>
            <a:r>
              <a:rPr lang="en-GB" dirty="0" smtClean="0">
                <a:solidFill>
                  <a:srgbClr val="002060"/>
                </a:solidFill>
              </a:rPr>
              <a:t>i </a:t>
            </a:r>
            <a:r>
              <a:rPr lang="ro-RO" dirty="0" smtClean="0">
                <a:solidFill>
                  <a:srgbClr val="002060"/>
                </a:solidFill>
              </a:rPr>
              <a:t>port </a:t>
            </a:r>
            <a:r>
              <a:rPr lang="en-GB" dirty="0" smtClean="0">
                <a:solidFill>
                  <a:srgbClr val="002060"/>
                </a:solidFill>
              </a:rPr>
              <a:t>USB</a:t>
            </a:r>
            <a:r>
              <a:rPr lang="en-GB" dirty="0">
                <a:solidFill>
                  <a:srgbClr val="002060"/>
                </a:solidFill>
              </a:rPr>
              <a:t>,</a:t>
            </a:r>
            <a:r>
              <a:rPr lang="ro-RO" dirty="0">
                <a:solidFill>
                  <a:srgbClr val="002060"/>
                </a:solidFill>
              </a:rPr>
              <a:t> individuale la fiecare rând de scaune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Uși de acces în vagon cu acționare </a:t>
            </a:r>
            <a:r>
              <a:rPr lang="ro-RO" dirty="0" smtClean="0">
                <a:solidFill>
                  <a:srgbClr val="002060"/>
                </a:solidFill>
              </a:rPr>
              <a:t>electrică 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Sisteme de detecție și stingere incendii (detectori de fum, extinctoare)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Dispozitiv SOS pentru comunicații de urgență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2060"/>
                </a:solidFill>
              </a:rPr>
              <a:t>T</a:t>
            </a:r>
            <a:r>
              <a:rPr lang="ro-RO" dirty="0">
                <a:solidFill>
                  <a:srgbClr val="002060"/>
                </a:solidFill>
              </a:rPr>
              <a:t>oalete ecologice</a:t>
            </a:r>
            <a:endParaRPr lang="en-GB" dirty="0">
              <a:solidFill>
                <a:srgbClr val="00206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57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\\172.27.40.177\DateCentral\Directia_Marketing\PROMOVARE\PNRR\Poze MR si diagrame vagon\16.04_Vagoane PNRR_GaraNord\ALEX\20-76 Pascani_CL2\IMG_20250416_10440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7"/>
          <a:stretch/>
        </p:blipFill>
        <p:spPr bwMode="auto">
          <a:xfrm>
            <a:off x="6321857" y="2291732"/>
            <a:ext cx="4631288" cy="3213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3" b="13363"/>
          <a:stretch/>
        </p:blipFill>
        <p:spPr>
          <a:xfrm>
            <a:off x="1256112" y="2291732"/>
            <a:ext cx="4614031" cy="321384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09565" y="5748993"/>
            <a:ext cx="873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ELECTROPUTERE VFU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PAȘCANI – 22 vagoane (din care </a:t>
            </a:r>
            <a:r>
              <a:rPr lang="ro-RO" b="1" dirty="0" smtClean="0">
                <a:solidFill>
                  <a:srgbClr val="002060"/>
                </a:solidFill>
              </a:rPr>
              <a:t>1</a:t>
            </a:r>
            <a:r>
              <a:rPr lang="en-GB" b="1" dirty="0" smtClean="0">
                <a:solidFill>
                  <a:srgbClr val="002060"/>
                </a:solidFill>
              </a:rPr>
              <a:t>1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7" name="TextBox 26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</a:t>
            </a:r>
            <a:r>
              <a:rPr lang="ro-RO" sz="2800" b="1" dirty="0" smtClean="0">
                <a:solidFill>
                  <a:srgbClr val="002060"/>
                </a:solidFill>
              </a:rPr>
              <a:t>28</a:t>
            </a:r>
            <a:r>
              <a:rPr lang="en-GB" sz="2800" b="1" dirty="0" smtClean="0">
                <a:solidFill>
                  <a:srgbClr val="002060"/>
                </a:solidFill>
              </a:rPr>
              <a:t>-</a:t>
            </a:r>
            <a:r>
              <a:rPr lang="ro-RO" sz="2800" b="1" dirty="0" smtClean="0">
                <a:solidFill>
                  <a:srgbClr val="002060"/>
                </a:solidFill>
              </a:rPr>
              <a:t>70</a:t>
            </a:r>
            <a:r>
              <a:rPr lang="ro-RO" sz="2800" b="1" dirty="0">
                <a:solidFill>
                  <a:srgbClr val="002060"/>
                </a:solidFill>
              </a:rPr>
              <a:t>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322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t="3174" r="-4" b="31378"/>
          <a:stretch/>
        </p:blipFill>
        <p:spPr>
          <a:xfrm>
            <a:off x="1270752" y="2291731"/>
            <a:ext cx="4599391" cy="32138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t="14030" r="3270" b="4"/>
          <a:stretch/>
        </p:blipFill>
        <p:spPr>
          <a:xfrm>
            <a:off x="6321857" y="2291731"/>
            <a:ext cx="4622578" cy="3213849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</a:t>
            </a:r>
            <a:r>
              <a:rPr lang="ro-RO" sz="2800" b="1" dirty="0" smtClean="0">
                <a:solidFill>
                  <a:srgbClr val="002060"/>
                </a:solidFill>
              </a:rPr>
              <a:t>28</a:t>
            </a:r>
            <a:r>
              <a:rPr lang="en-GB" sz="2800" b="1" dirty="0" smtClean="0">
                <a:solidFill>
                  <a:srgbClr val="002060"/>
                </a:solidFill>
              </a:rPr>
              <a:t>-</a:t>
            </a:r>
            <a:r>
              <a:rPr lang="ro-RO" sz="2800" b="1" dirty="0" smtClean="0">
                <a:solidFill>
                  <a:srgbClr val="002060"/>
                </a:solidFill>
              </a:rPr>
              <a:t>70</a:t>
            </a:r>
            <a:r>
              <a:rPr lang="ro-RO" sz="2800" b="1" dirty="0">
                <a:solidFill>
                  <a:srgbClr val="002060"/>
                </a:solidFill>
              </a:rPr>
              <a:t>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7" name="Straight Connector 26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1909565" y="5748993"/>
            <a:ext cx="873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ELECTROPUTERE VFU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PAȘCANI – 22 vagoane (din care </a:t>
            </a:r>
            <a:r>
              <a:rPr lang="ro-RO" b="1" dirty="0" smtClean="0">
                <a:solidFill>
                  <a:srgbClr val="002060"/>
                </a:solidFill>
              </a:rPr>
              <a:t>1</a:t>
            </a:r>
            <a:r>
              <a:rPr lang="en-GB" b="1" dirty="0" smtClean="0">
                <a:solidFill>
                  <a:srgbClr val="002060"/>
                </a:solidFill>
              </a:rPr>
              <a:t>1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71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9" r="7287" b="1"/>
          <a:stretch/>
        </p:blipFill>
        <p:spPr>
          <a:xfrm>
            <a:off x="6321857" y="2291731"/>
            <a:ext cx="4622578" cy="32181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" t="3365" r="7203"/>
          <a:stretch/>
        </p:blipFill>
        <p:spPr>
          <a:xfrm>
            <a:off x="1265166" y="2291731"/>
            <a:ext cx="4604977" cy="3213849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</a:t>
            </a:r>
            <a:r>
              <a:rPr lang="ro-RO" sz="2800" b="1" dirty="0" smtClean="0">
                <a:solidFill>
                  <a:srgbClr val="002060"/>
                </a:solidFill>
              </a:rPr>
              <a:t>28</a:t>
            </a:r>
            <a:r>
              <a:rPr lang="en-GB" sz="2800" b="1" dirty="0" smtClean="0">
                <a:solidFill>
                  <a:srgbClr val="002060"/>
                </a:solidFill>
              </a:rPr>
              <a:t>-</a:t>
            </a:r>
            <a:r>
              <a:rPr lang="ro-RO" sz="2800" b="1" dirty="0" smtClean="0">
                <a:solidFill>
                  <a:srgbClr val="002060"/>
                </a:solidFill>
              </a:rPr>
              <a:t>70</a:t>
            </a:r>
            <a:r>
              <a:rPr lang="ro-RO" sz="2800" b="1" dirty="0">
                <a:solidFill>
                  <a:srgbClr val="002060"/>
                </a:solidFill>
              </a:rPr>
              <a:t>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2" name="Rectangle 31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4" name="Straight Connector 33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1909565" y="5748993"/>
            <a:ext cx="8735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ELECTROPUTERE VFU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PAȘCANI – 22 vagoane (din care </a:t>
            </a:r>
            <a:r>
              <a:rPr lang="ro-RO" b="1" dirty="0" smtClean="0">
                <a:solidFill>
                  <a:srgbClr val="002060"/>
                </a:solidFill>
              </a:rPr>
              <a:t>1</a:t>
            </a:r>
            <a:r>
              <a:rPr lang="en-GB" b="1" dirty="0" smtClean="0">
                <a:solidFill>
                  <a:srgbClr val="002060"/>
                </a:solidFill>
              </a:rPr>
              <a:t>1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16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1552897" y="737828"/>
            <a:ext cx="9086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28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>
                <a:solidFill>
                  <a:srgbClr val="FF0000"/>
                </a:solidFill>
              </a:rPr>
              <a:t>- </a:t>
            </a:r>
            <a:r>
              <a:rPr lang="en-GB" sz="2800" b="1" dirty="0" err="1">
                <a:solidFill>
                  <a:srgbClr val="FF0000"/>
                </a:solidFill>
              </a:rPr>
              <a:t>caracteristici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tehnice</a:t>
            </a:r>
            <a:r>
              <a:rPr lang="en-GB" sz="2800" b="1" dirty="0">
                <a:solidFill>
                  <a:srgbClr val="FF0000"/>
                </a:solidFill>
              </a:rPr>
              <a:t>/dot</a:t>
            </a:r>
            <a:r>
              <a:rPr lang="ro-RO" sz="2800" b="1" dirty="0">
                <a:solidFill>
                  <a:srgbClr val="FF0000"/>
                </a:solidFill>
              </a:rPr>
              <a:t>ări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56927" y="1549235"/>
            <a:ext cx="118781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Viteza maximă de circulație: 160 km/h</a:t>
            </a:r>
            <a:endParaRPr lang="en-GB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Configurare interioară</a:t>
            </a:r>
            <a:r>
              <a:rPr lang="en-GB" dirty="0">
                <a:solidFill>
                  <a:srgbClr val="002060"/>
                </a:solidFill>
              </a:rPr>
              <a:t>: </a:t>
            </a:r>
            <a:r>
              <a:rPr lang="ro-RO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salon deschis cu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</a:t>
            </a:r>
            <a:r>
              <a:rPr lang="ro-RO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locuri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dirty="0">
                <a:solidFill>
                  <a:srgbClr val="002060"/>
                </a:solidFill>
              </a:rPr>
              <a:t>în </a:t>
            </a:r>
            <a:r>
              <a:rPr lang="ro-RO" dirty="0" smtClean="0">
                <a:solidFill>
                  <a:srgbClr val="002060"/>
                </a:solidFill>
              </a:rPr>
              <a:t>format </a:t>
            </a:r>
            <a:r>
              <a:rPr lang="ro-RO" dirty="0">
                <a:solidFill>
                  <a:srgbClr val="002060"/>
                </a:solidFill>
              </a:rPr>
              <a:t>2+</a:t>
            </a:r>
            <a:r>
              <a:rPr lang="en-GB" dirty="0">
                <a:solidFill>
                  <a:srgbClr val="002060"/>
                </a:solidFill>
              </a:rPr>
              <a:t>2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Scaune: individuale, tip fotoliu</a:t>
            </a:r>
            <a:r>
              <a:rPr lang="ro-RO" dirty="0" smtClean="0">
                <a:solidFill>
                  <a:srgbClr val="002060"/>
                </a:solidFill>
              </a:rPr>
              <a:t>,</a:t>
            </a:r>
            <a:r>
              <a:rPr lang="en-GB" dirty="0">
                <a:solidFill>
                  <a:srgbClr val="002060"/>
                </a:solidFill>
              </a:rPr>
              <a:t> reglabile cu 3 grade de </a:t>
            </a:r>
            <a:r>
              <a:rPr lang="en-GB" dirty="0" err="1" smtClean="0">
                <a:solidFill>
                  <a:srgbClr val="002060"/>
                </a:solidFill>
              </a:rPr>
              <a:t>libertate</a:t>
            </a:r>
            <a:r>
              <a:rPr lang="ro-RO" dirty="0" smtClean="0">
                <a:solidFill>
                  <a:srgbClr val="002060"/>
                </a:solidFill>
              </a:rPr>
              <a:t>, </a:t>
            </a:r>
            <a:r>
              <a:rPr lang="ro-RO" dirty="0">
                <a:solidFill>
                  <a:srgbClr val="002060"/>
                </a:solidFill>
              </a:rPr>
              <a:t>tapițate cu materiale ignifuge, rezistente la uzură și vandalism</a:t>
            </a:r>
            <a:r>
              <a:rPr lang="ro-RO" dirty="0" smtClean="0">
                <a:solidFill>
                  <a:srgbClr val="002060"/>
                </a:solidFill>
              </a:rPr>
              <a:t>, cu cotiere</a:t>
            </a:r>
            <a:r>
              <a:rPr lang="en-GB" dirty="0" smtClean="0">
                <a:solidFill>
                  <a:srgbClr val="002060"/>
                </a:solidFill>
              </a:rPr>
              <a:t>,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t</a:t>
            </a:r>
            <a:r>
              <a:rPr lang="ro-RO" dirty="0" smtClean="0">
                <a:solidFill>
                  <a:srgbClr val="002060"/>
                </a:solidFill>
              </a:rPr>
              <a:t>etiere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>
                <a:solidFill>
                  <a:srgbClr val="002060"/>
                </a:solidFill>
              </a:rPr>
              <a:t>s</a:t>
            </a:r>
            <a:r>
              <a:rPr lang="ro-RO" dirty="0">
                <a:solidFill>
                  <a:srgbClr val="002060"/>
                </a:solidFill>
              </a:rPr>
              <a:t>uport pentru picioare; măsuțe individuale pentru fiecare loc</a:t>
            </a:r>
            <a:endParaRPr lang="en-GB" dirty="0">
              <a:solidFill>
                <a:srgbClr val="002060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Iluminat interior cu LED (ambiental și punctual) cu senzori de prezență, LED adaptiv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Zonă depozitare bagaje voluminoase, în incinta salonului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infotainment: 4  display-uri interioare și </a:t>
            </a:r>
            <a:r>
              <a:rPr lang="en-GB" dirty="0">
                <a:solidFill>
                  <a:srgbClr val="002060"/>
                </a:solidFill>
              </a:rPr>
              <a:t>4</a:t>
            </a:r>
            <a:r>
              <a:rPr lang="ro-RO" dirty="0">
                <a:solidFill>
                  <a:srgbClr val="002060"/>
                </a:solidFill>
              </a:rPr>
              <a:t> exterioare care indică ruta și informații relevante, cu actualizare prin GPS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de climatizare complet automatizat 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Geamuri duplex termopan fumurii cu protecție UV; jaluzele 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Panouri de izolație fonică și termică suplimentare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Wi-Fi la bord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Prize 230 </a:t>
            </a:r>
            <a:r>
              <a:rPr lang="ro-RO" dirty="0" smtClean="0">
                <a:solidFill>
                  <a:srgbClr val="002060"/>
                </a:solidFill>
              </a:rPr>
              <a:t>V/50 </a:t>
            </a:r>
            <a:r>
              <a:rPr lang="ro-RO" dirty="0">
                <a:solidFill>
                  <a:srgbClr val="002060"/>
                </a:solidFill>
              </a:rPr>
              <a:t>Hz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ro-RO" dirty="0" err="1">
                <a:solidFill>
                  <a:srgbClr val="002060"/>
                </a:solidFill>
              </a:rPr>
              <a:t>ș</a:t>
            </a:r>
            <a:r>
              <a:rPr lang="en-GB" dirty="0" smtClean="0">
                <a:solidFill>
                  <a:srgbClr val="002060"/>
                </a:solidFill>
              </a:rPr>
              <a:t>i </a:t>
            </a:r>
            <a:r>
              <a:rPr lang="ro-RO" dirty="0" smtClean="0">
                <a:solidFill>
                  <a:srgbClr val="002060"/>
                </a:solidFill>
              </a:rPr>
              <a:t>port </a:t>
            </a:r>
            <a:r>
              <a:rPr lang="en-GB" dirty="0" smtClean="0">
                <a:solidFill>
                  <a:srgbClr val="002060"/>
                </a:solidFill>
              </a:rPr>
              <a:t>USB</a:t>
            </a:r>
            <a:r>
              <a:rPr lang="en-GB" dirty="0">
                <a:solidFill>
                  <a:srgbClr val="002060"/>
                </a:solidFill>
              </a:rPr>
              <a:t>,</a:t>
            </a:r>
            <a:r>
              <a:rPr lang="ro-RO" dirty="0">
                <a:solidFill>
                  <a:srgbClr val="002060"/>
                </a:solidFill>
              </a:rPr>
              <a:t> individuale la fiecare rând de scaune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Uși de acces în vagon cu acționare electrică 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Sisteme </a:t>
            </a:r>
            <a:r>
              <a:rPr lang="ro-RO" dirty="0">
                <a:solidFill>
                  <a:srgbClr val="002060"/>
                </a:solidFill>
              </a:rPr>
              <a:t>de detecție și stingere incendii (detectori de fum, extinctoare)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Dispozitiv SOS pentru comunicații de urgență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2060"/>
                </a:solidFill>
              </a:rPr>
              <a:t>T</a:t>
            </a:r>
            <a:r>
              <a:rPr lang="ro-RO" dirty="0">
                <a:solidFill>
                  <a:srgbClr val="002060"/>
                </a:solidFill>
              </a:rPr>
              <a:t>oalete ecologice</a:t>
            </a:r>
            <a:endParaRPr lang="en-GB" dirty="0">
              <a:solidFill>
                <a:srgbClr val="00206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16" name="Rectangle 15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969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t="2628" r="3934" b="9932"/>
          <a:stretch/>
        </p:blipFill>
        <p:spPr>
          <a:xfrm>
            <a:off x="6321857" y="2291731"/>
            <a:ext cx="4636656" cy="32201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" t="12156" r="5694" b="287"/>
          <a:stretch/>
        </p:blipFill>
        <p:spPr>
          <a:xfrm>
            <a:off x="1255030" y="2291731"/>
            <a:ext cx="4615113" cy="320787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1861596" y="925882"/>
            <a:ext cx="8468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cu dotări PMR,</a:t>
            </a:r>
          </a:p>
          <a:p>
            <a:pPr algn="ctr"/>
            <a:r>
              <a:rPr lang="ro-RO" sz="2800" b="1" dirty="0">
                <a:solidFill>
                  <a:srgbClr val="002060"/>
                </a:solidFill>
              </a:rPr>
              <a:t>transport biciclete/schiuri (seria 84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09565" y="5746003"/>
            <a:ext cx="8618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ELECTROPUTERE VFU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PAȘCANI – 20 vagoane (din care </a:t>
            </a:r>
            <a:r>
              <a:rPr lang="ro-RO" b="1" dirty="0" smtClean="0">
                <a:solidFill>
                  <a:srgbClr val="002060"/>
                </a:solidFill>
              </a:rPr>
              <a:t>8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1" name="Straight Connector 30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247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62"/>
          <a:stretch/>
        </p:blipFill>
        <p:spPr>
          <a:xfrm>
            <a:off x="6321857" y="2279420"/>
            <a:ext cx="4625065" cy="32182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6" r="6101" b="23256"/>
          <a:stretch/>
        </p:blipFill>
        <p:spPr>
          <a:xfrm>
            <a:off x="1267836" y="2289805"/>
            <a:ext cx="4602307" cy="3207870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1861596" y="925882"/>
            <a:ext cx="8468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cu dotări PMR,</a:t>
            </a:r>
          </a:p>
          <a:p>
            <a:pPr algn="ctr"/>
            <a:r>
              <a:rPr lang="ro-RO" sz="2800" b="1" dirty="0">
                <a:solidFill>
                  <a:srgbClr val="002060"/>
                </a:solidFill>
              </a:rPr>
              <a:t>transport biciclete/schiuri (seria 84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31" name="Rectangle 30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3" name="Straight Connector 32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1909565" y="5746003"/>
            <a:ext cx="8618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ELECTROPUTERE VFU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PAȘCANI – 20 vagoane (din care </a:t>
            </a:r>
            <a:r>
              <a:rPr lang="ro-RO" b="1" dirty="0" smtClean="0">
                <a:solidFill>
                  <a:srgbClr val="002060"/>
                </a:solidFill>
              </a:rPr>
              <a:t>8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31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" t="1678" r="4251" b="11454"/>
          <a:stretch/>
        </p:blipFill>
        <p:spPr>
          <a:xfrm>
            <a:off x="6321857" y="2281633"/>
            <a:ext cx="4616437" cy="32138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3" t="4780" r="586"/>
          <a:stretch/>
        </p:blipFill>
        <p:spPr>
          <a:xfrm>
            <a:off x="1268083" y="2283846"/>
            <a:ext cx="4602060" cy="3209402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1909565" y="5746003"/>
            <a:ext cx="8618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ELECTROPUTERE VFU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PAȘCANI – 20 vagoane (din care </a:t>
            </a:r>
            <a:r>
              <a:rPr lang="ro-RO" b="1" dirty="0" smtClean="0">
                <a:solidFill>
                  <a:srgbClr val="002060"/>
                </a:solidFill>
              </a:rPr>
              <a:t>8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1861596" y="925882"/>
            <a:ext cx="8468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cu dotări PMR,</a:t>
            </a:r>
          </a:p>
          <a:p>
            <a:pPr algn="ctr"/>
            <a:r>
              <a:rPr lang="ro-RO" sz="2800" b="1" dirty="0">
                <a:solidFill>
                  <a:srgbClr val="002060"/>
                </a:solidFill>
              </a:rPr>
              <a:t>transport biciclete/schiuri (seria 84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9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64"/>
          <a:stretch/>
        </p:blipFill>
        <p:spPr>
          <a:xfrm>
            <a:off x="6321857" y="2279420"/>
            <a:ext cx="4607811" cy="32182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" t="12564" r="6149"/>
          <a:stretch/>
        </p:blipFill>
        <p:spPr>
          <a:xfrm>
            <a:off x="1267836" y="2288273"/>
            <a:ext cx="4603880" cy="3209402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1909565" y="5746003"/>
            <a:ext cx="8618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Modernizare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la </a:t>
            </a:r>
            <a:r>
              <a:rPr lang="ro-RO" b="1" dirty="0" smtClean="0">
                <a:solidFill>
                  <a:srgbClr val="002060"/>
                </a:solidFill>
              </a:rPr>
              <a:t>S.C. </a:t>
            </a:r>
            <a:r>
              <a:rPr lang="ro-RO" b="1" dirty="0">
                <a:solidFill>
                  <a:srgbClr val="002060"/>
                </a:solidFill>
              </a:rPr>
              <a:t>ELECTROPUTERE VFU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PAȘCANI – 20 vagoane (din care </a:t>
            </a:r>
            <a:r>
              <a:rPr lang="ro-RO" b="1" dirty="0" smtClean="0">
                <a:solidFill>
                  <a:srgbClr val="002060"/>
                </a:solidFill>
              </a:rPr>
              <a:t>8 </a:t>
            </a:r>
            <a:r>
              <a:rPr lang="ro-RO" b="1" dirty="0">
                <a:solidFill>
                  <a:srgbClr val="002060"/>
                </a:solidFill>
              </a:rPr>
              <a:t>livrate) 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61596" y="925882"/>
            <a:ext cx="8468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cu dotări PMR,</a:t>
            </a:r>
          </a:p>
          <a:p>
            <a:pPr algn="ctr"/>
            <a:r>
              <a:rPr lang="ro-RO" sz="2800" b="1" dirty="0">
                <a:solidFill>
                  <a:srgbClr val="002060"/>
                </a:solidFill>
              </a:rPr>
              <a:t>transport biciclete/schiuri (seria 84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99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6023" y="692017"/>
            <a:ext cx="11939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</a:t>
            </a:r>
            <a:r>
              <a:rPr lang="en-GB" sz="2800" b="1" dirty="0" smtClean="0">
                <a:solidFill>
                  <a:srgbClr val="002060"/>
                </a:solidFill>
              </a:rPr>
              <a:t>84-</a:t>
            </a:r>
            <a:r>
              <a:rPr lang="ro-RO" sz="2800" b="1" dirty="0" smtClean="0">
                <a:solidFill>
                  <a:srgbClr val="002060"/>
                </a:solidFill>
              </a:rPr>
              <a:t>70)</a:t>
            </a:r>
            <a:r>
              <a:rPr lang="en-GB" sz="2800" b="1" dirty="0" smtClean="0">
                <a:solidFill>
                  <a:srgbClr val="002060"/>
                </a:solidFill>
              </a:rPr>
              <a:t> cu</a:t>
            </a:r>
            <a:r>
              <a:rPr lang="en-GB" sz="2800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sz="2800" b="1" dirty="0">
                <a:solidFill>
                  <a:srgbClr val="002060"/>
                </a:solidFill>
                <a:cs typeface="Arial" panose="020B0604020202020204" pitchFamily="34" charset="0"/>
              </a:rPr>
              <a:t>dot</a:t>
            </a:r>
            <a:r>
              <a:rPr lang="ro-RO" sz="2800" b="1" dirty="0">
                <a:solidFill>
                  <a:srgbClr val="002060"/>
                </a:solidFill>
                <a:cs typeface="Arial" panose="020B0604020202020204" pitchFamily="34" charset="0"/>
              </a:rPr>
              <a:t>ă</a:t>
            </a:r>
            <a:r>
              <a:rPr lang="en-GB" sz="2800" b="1" dirty="0" err="1">
                <a:solidFill>
                  <a:srgbClr val="002060"/>
                </a:solidFill>
                <a:cs typeface="Arial" panose="020B0604020202020204" pitchFamily="34" charset="0"/>
              </a:rPr>
              <a:t>ri</a:t>
            </a:r>
            <a:r>
              <a:rPr lang="en-GB" sz="2800" b="1" dirty="0">
                <a:solidFill>
                  <a:srgbClr val="002060"/>
                </a:solidFill>
                <a:cs typeface="Arial" panose="020B0604020202020204" pitchFamily="34" charset="0"/>
              </a:rPr>
              <a:t> PMR/</a:t>
            </a:r>
            <a:r>
              <a:rPr lang="en-GB" sz="2800" b="1" dirty="0" err="1">
                <a:solidFill>
                  <a:srgbClr val="002060"/>
                </a:solidFill>
                <a:cs typeface="Arial" panose="020B0604020202020204" pitchFamily="34" charset="0"/>
              </a:rPr>
              <a:t>biciclete</a:t>
            </a:r>
            <a:r>
              <a:rPr lang="en-GB" sz="2800" b="1" dirty="0">
                <a:solidFill>
                  <a:srgbClr val="002060"/>
                </a:solidFill>
                <a:cs typeface="Arial" panose="020B0604020202020204" pitchFamily="34" charset="0"/>
              </a:rPr>
              <a:t>/</a:t>
            </a:r>
            <a:r>
              <a:rPr lang="en-GB" sz="2800" b="1" dirty="0" err="1">
                <a:solidFill>
                  <a:srgbClr val="002060"/>
                </a:solidFill>
                <a:cs typeface="Arial" panose="020B0604020202020204" pitchFamily="34" charset="0"/>
              </a:rPr>
              <a:t>schiuri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endParaRPr lang="ro-RO" sz="2800" b="1" dirty="0" smtClean="0">
              <a:solidFill>
                <a:srgbClr val="002060"/>
              </a:solidFill>
            </a:endParaRP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-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caracteristici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tehnice</a:t>
            </a:r>
            <a:r>
              <a:rPr lang="en-GB" sz="2800" b="1" dirty="0">
                <a:solidFill>
                  <a:srgbClr val="FF0000"/>
                </a:solidFill>
              </a:rPr>
              <a:t>/dot</a:t>
            </a:r>
            <a:r>
              <a:rPr lang="ro-RO" sz="2800" b="1" dirty="0">
                <a:solidFill>
                  <a:srgbClr val="FF0000"/>
                </a:solidFill>
              </a:rPr>
              <a:t>ări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6023" y="1671856"/>
            <a:ext cx="119399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Viteza maximă de circulație: 160 km/h</a:t>
            </a:r>
            <a:endParaRPr lang="en-GB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Configurare interioară</a:t>
            </a:r>
            <a:r>
              <a:rPr lang="en-GB" dirty="0" smtClean="0">
                <a:solidFill>
                  <a:srgbClr val="002060"/>
                </a:solidFill>
              </a:rPr>
              <a:t>: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48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locuri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/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pe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zona de 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salon,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un spațiu pentru fotolii rulante 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cu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3 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locuri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GB" dirty="0" err="1" smtClean="0">
                <a:solidFill>
                  <a:srgbClr val="002060"/>
                </a:solidFill>
                <a:cs typeface="Arial" panose="020B0604020202020204" pitchFamily="34" charset="0"/>
              </a:rPr>
              <a:t>pt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r.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î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nso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ț</a:t>
            </a:r>
            <a:r>
              <a:rPr lang="en-GB" dirty="0" err="1">
                <a:solidFill>
                  <a:srgbClr val="002060"/>
                </a:solidFill>
                <a:cs typeface="Arial" panose="020B0604020202020204" pitchFamily="34" charset="0"/>
              </a:rPr>
              <a:t>itori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 și zonă de ancorare a 2 fotolii 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rulante</a:t>
            </a:r>
            <a:r>
              <a:rPr lang="en-GB" dirty="0" smtClean="0">
                <a:solidFill>
                  <a:srgbClr val="002060"/>
                </a:solidFill>
                <a:cs typeface="Arial" panose="020B0604020202020204" pitchFamily="34" charset="0"/>
              </a:rPr>
              <a:t>,</a:t>
            </a:r>
            <a:r>
              <a:rPr lang="ro-RO" dirty="0" smtClean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un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spa</a:t>
            </a:r>
            <a:r>
              <a:rPr lang="ro-RO" dirty="0">
                <a:solidFill>
                  <a:srgbClr val="002060"/>
                </a:solidFill>
              </a:rPr>
              <a:t>ț</a:t>
            </a:r>
            <a:r>
              <a:rPr lang="en-GB" dirty="0" err="1">
                <a:solidFill>
                  <a:srgbClr val="002060"/>
                </a:solidFill>
              </a:rPr>
              <a:t>iu</a:t>
            </a:r>
            <a:r>
              <a:rPr lang="en-GB" dirty="0">
                <a:solidFill>
                  <a:srgbClr val="002060"/>
                </a:solidFill>
              </a:rPr>
              <a:t> cu 6 </a:t>
            </a:r>
            <a:r>
              <a:rPr lang="en-GB" dirty="0" err="1">
                <a:solidFill>
                  <a:srgbClr val="002060"/>
                </a:solidFill>
              </a:rPr>
              <a:t>supor</a:t>
            </a:r>
            <a:r>
              <a:rPr lang="ro-RO" dirty="0">
                <a:solidFill>
                  <a:srgbClr val="002060"/>
                </a:solidFill>
              </a:rPr>
              <a:t>turi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pentru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biciclete</a:t>
            </a:r>
            <a:r>
              <a:rPr lang="en-GB" dirty="0">
                <a:solidFill>
                  <a:srgbClr val="002060"/>
                </a:solidFill>
              </a:rPr>
              <a:t>/ </a:t>
            </a:r>
            <a:r>
              <a:rPr lang="en-GB" dirty="0" err="1">
                <a:solidFill>
                  <a:srgbClr val="002060"/>
                </a:solidFill>
              </a:rPr>
              <a:t>schiuri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și</a:t>
            </a:r>
            <a:r>
              <a:rPr lang="en-GB" dirty="0">
                <a:solidFill>
                  <a:srgbClr val="002060"/>
                </a:solidFill>
              </a:rPr>
              <a:t> 6 </a:t>
            </a:r>
            <a:r>
              <a:rPr lang="en-GB" dirty="0" err="1">
                <a:solidFill>
                  <a:srgbClr val="002060"/>
                </a:solidFill>
              </a:rPr>
              <a:t>strapontine</a:t>
            </a:r>
            <a:r>
              <a:rPr lang="ro-RO" dirty="0">
                <a:solidFill>
                  <a:srgbClr val="002060"/>
                </a:solidFill>
                <a:cs typeface="Arial" panose="020B0604020202020204" pitchFamily="34" charset="0"/>
              </a:rPr>
              <a:t>	</a:t>
            </a:r>
            <a:endParaRPr lang="en-GB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Scaune</a:t>
            </a:r>
            <a:r>
              <a:rPr lang="ro-RO" dirty="0">
                <a:solidFill>
                  <a:srgbClr val="002060"/>
                </a:solidFill>
              </a:rPr>
              <a:t>: individuale, tip fotoliu, </a:t>
            </a:r>
            <a:r>
              <a:rPr lang="en-GB" dirty="0">
                <a:solidFill>
                  <a:srgbClr val="002060"/>
                </a:solidFill>
              </a:rPr>
              <a:t>reglabile cu 3 grade de </a:t>
            </a:r>
            <a:r>
              <a:rPr lang="en-GB" dirty="0" err="1">
                <a:solidFill>
                  <a:srgbClr val="002060"/>
                </a:solidFill>
              </a:rPr>
              <a:t>libertate</a:t>
            </a:r>
            <a:r>
              <a:rPr lang="ro-RO" dirty="0">
                <a:solidFill>
                  <a:srgbClr val="002060"/>
                </a:solidFill>
              </a:rPr>
              <a:t>, tapițate cu materiale ignifuge, rezistente la uzură și vandalism, cu cotiere</a:t>
            </a:r>
            <a:r>
              <a:rPr lang="en-GB" dirty="0">
                <a:solidFill>
                  <a:srgbClr val="002060"/>
                </a:solidFill>
              </a:rPr>
              <a:t>,</a:t>
            </a:r>
            <a:r>
              <a:rPr lang="ro-RO" dirty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t</a:t>
            </a:r>
            <a:r>
              <a:rPr lang="ro-RO" dirty="0">
                <a:solidFill>
                  <a:srgbClr val="002060"/>
                </a:solidFill>
              </a:rPr>
              <a:t>etiere</a:t>
            </a:r>
            <a:r>
              <a:rPr lang="en-GB" dirty="0">
                <a:solidFill>
                  <a:srgbClr val="002060"/>
                </a:solidFill>
              </a:rPr>
              <a:t>, s</a:t>
            </a:r>
            <a:r>
              <a:rPr lang="ro-RO" dirty="0">
                <a:solidFill>
                  <a:srgbClr val="002060"/>
                </a:solidFill>
              </a:rPr>
              <a:t>uport pentru picioare; măsuțe individuale pentru fiecare loc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Iluminat interior cu LED (ambiental și punctual) cu senzori de prezență, LED </a:t>
            </a:r>
            <a:r>
              <a:rPr lang="ro-RO" dirty="0" smtClean="0">
                <a:solidFill>
                  <a:srgbClr val="002060"/>
                </a:solidFill>
              </a:rPr>
              <a:t>adaptiv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Zonă </a:t>
            </a:r>
            <a:r>
              <a:rPr lang="ro-RO" dirty="0">
                <a:solidFill>
                  <a:srgbClr val="002060"/>
                </a:solidFill>
              </a:rPr>
              <a:t>depozitare bagaje voluminoase, în incinta </a:t>
            </a:r>
            <a:r>
              <a:rPr lang="ro-RO" dirty="0" smtClean="0">
                <a:solidFill>
                  <a:srgbClr val="002060"/>
                </a:solidFill>
              </a:rPr>
              <a:t>salonului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infotainment: 4 </a:t>
            </a:r>
            <a:r>
              <a:rPr lang="ro-RO" dirty="0" smtClean="0">
                <a:solidFill>
                  <a:srgbClr val="002060"/>
                </a:solidFill>
              </a:rPr>
              <a:t>display-uri </a:t>
            </a:r>
            <a:r>
              <a:rPr lang="ro-RO" dirty="0">
                <a:solidFill>
                  <a:srgbClr val="002060"/>
                </a:solidFill>
              </a:rPr>
              <a:t>interioare și </a:t>
            </a:r>
            <a:r>
              <a:rPr lang="en-GB" dirty="0" smtClean="0">
                <a:solidFill>
                  <a:srgbClr val="002060"/>
                </a:solidFill>
              </a:rPr>
              <a:t>4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  <a:r>
              <a:rPr lang="ro-RO" dirty="0">
                <a:solidFill>
                  <a:srgbClr val="002060"/>
                </a:solidFill>
              </a:rPr>
              <a:t>exterioare care indică ruta și informații relevante, cu actualizare prin </a:t>
            </a:r>
            <a:r>
              <a:rPr lang="ro-RO" dirty="0" smtClean="0">
                <a:solidFill>
                  <a:srgbClr val="002060"/>
                </a:solidFill>
              </a:rPr>
              <a:t>GPS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de climatizare complet automatizat 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Geamuri duplex termopan fumurii cu protecție UV</a:t>
            </a:r>
            <a:r>
              <a:rPr lang="en-US" dirty="0">
                <a:solidFill>
                  <a:srgbClr val="002060"/>
                </a:solidFill>
              </a:rPr>
              <a:t>;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  <a:r>
              <a:rPr lang="ro-RO" dirty="0">
                <a:solidFill>
                  <a:srgbClr val="002060"/>
                </a:solidFill>
              </a:rPr>
              <a:t>jaluzele 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Panouri </a:t>
            </a:r>
            <a:r>
              <a:rPr lang="ro-RO" dirty="0">
                <a:solidFill>
                  <a:srgbClr val="002060"/>
                </a:solidFill>
              </a:rPr>
              <a:t>de izolație fonică și termică </a:t>
            </a:r>
            <a:r>
              <a:rPr lang="ro-RO" dirty="0" smtClean="0">
                <a:solidFill>
                  <a:srgbClr val="002060"/>
                </a:solidFill>
              </a:rPr>
              <a:t>suplimentare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 Wi-Fi la bord, prize 230 V/50 Hz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ro-RO" dirty="0" err="1">
                <a:solidFill>
                  <a:srgbClr val="002060"/>
                </a:solidFill>
              </a:rPr>
              <a:t>ș</a:t>
            </a:r>
            <a:r>
              <a:rPr lang="en-GB" dirty="0" smtClean="0">
                <a:solidFill>
                  <a:srgbClr val="002060"/>
                </a:solidFill>
              </a:rPr>
              <a:t>i </a:t>
            </a:r>
            <a:r>
              <a:rPr lang="ro-RO" dirty="0" smtClean="0">
                <a:solidFill>
                  <a:srgbClr val="002060"/>
                </a:solidFill>
              </a:rPr>
              <a:t>port </a:t>
            </a:r>
            <a:r>
              <a:rPr lang="en-GB" dirty="0" smtClean="0">
                <a:solidFill>
                  <a:srgbClr val="002060"/>
                </a:solidFill>
              </a:rPr>
              <a:t>USB,</a:t>
            </a:r>
            <a:r>
              <a:rPr lang="ro-RO" dirty="0" smtClean="0">
                <a:solidFill>
                  <a:srgbClr val="002060"/>
                </a:solidFill>
              </a:rPr>
              <a:t> individuale la fiecare rând de scaune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Uși de acces în vagon cu acționare electrică 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Sisteme </a:t>
            </a:r>
            <a:r>
              <a:rPr lang="ro-RO" dirty="0">
                <a:solidFill>
                  <a:srgbClr val="002060"/>
                </a:solidFill>
              </a:rPr>
              <a:t>de detecție și stingere incendii (detectori de fum, extinctoare</a:t>
            </a:r>
            <a:r>
              <a:rPr lang="ro-RO" dirty="0" smtClean="0">
                <a:solidFill>
                  <a:srgbClr val="002060"/>
                </a:solidFill>
              </a:rPr>
              <a:t>)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Dispozitiv </a:t>
            </a:r>
            <a:r>
              <a:rPr lang="ro-RO" dirty="0">
                <a:solidFill>
                  <a:srgbClr val="002060"/>
                </a:solidFill>
              </a:rPr>
              <a:t>SOS pentru comunicații de </a:t>
            </a:r>
            <a:r>
              <a:rPr lang="ro-RO" dirty="0" smtClean="0">
                <a:solidFill>
                  <a:srgbClr val="002060"/>
                </a:solidFill>
              </a:rPr>
              <a:t>urgență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2060"/>
                </a:solidFill>
              </a:rPr>
              <a:t>T</a:t>
            </a:r>
            <a:r>
              <a:rPr lang="ro-RO" dirty="0" smtClean="0">
                <a:solidFill>
                  <a:srgbClr val="002060"/>
                </a:solidFill>
              </a:rPr>
              <a:t>oalete ecologice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universal/</a:t>
            </a:r>
            <a:r>
              <a:rPr lang="en-GB" dirty="0" err="1" smtClean="0">
                <a:solidFill>
                  <a:srgbClr val="002060"/>
                </a:solidFill>
              </a:rPr>
              <a:t>pentru</a:t>
            </a:r>
            <a:r>
              <a:rPr lang="en-GB" dirty="0" smtClean="0">
                <a:solidFill>
                  <a:srgbClr val="002060"/>
                </a:solidFill>
              </a:rPr>
              <a:t> PMR /</a:t>
            </a:r>
            <a:r>
              <a:rPr lang="en-GB" dirty="0" err="1" smtClean="0">
                <a:solidFill>
                  <a:srgbClr val="002060"/>
                </a:solidFill>
              </a:rPr>
              <a:t>toalet</a:t>
            </a:r>
            <a:r>
              <a:rPr lang="ro-RO" dirty="0" smtClean="0">
                <a:solidFill>
                  <a:srgbClr val="002060"/>
                </a:solidFill>
              </a:rPr>
              <a:t>ă</a:t>
            </a:r>
            <a:r>
              <a:rPr lang="en-GB" dirty="0" smtClean="0">
                <a:solidFill>
                  <a:srgbClr val="002060"/>
                </a:solidFill>
              </a:rPr>
              <a:t> mama </a:t>
            </a:r>
            <a:r>
              <a:rPr lang="ro-RO" dirty="0" smtClean="0">
                <a:solidFill>
                  <a:srgbClr val="002060"/>
                </a:solidFill>
              </a:rPr>
              <a:t>și copilul</a:t>
            </a:r>
            <a:endParaRPr lang="en-GB" dirty="0">
              <a:solidFill>
                <a:srgbClr val="00206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596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7" t="-227" r="4315" b="16212"/>
          <a:stretch/>
        </p:blipFill>
        <p:spPr>
          <a:xfrm>
            <a:off x="6321857" y="2284862"/>
            <a:ext cx="4607811" cy="31991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2" t="8591" r="7864" b="13191"/>
          <a:stretch/>
        </p:blipFill>
        <p:spPr>
          <a:xfrm>
            <a:off x="1277973" y="2276286"/>
            <a:ext cx="4592170" cy="32076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150598" y="5750519"/>
            <a:ext cx="639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S.C. </a:t>
            </a:r>
            <a:r>
              <a:rPr lang="ro-RO" b="1" dirty="0">
                <a:solidFill>
                  <a:srgbClr val="002060"/>
                </a:solidFill>
              </a:rPr>
              <a:t>ATELIERELE CFR GRIVIȚA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– 27 vagoane  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21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91)</a:t>
            </a:r>
            <a:endParaRPr lang="en-GB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15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" t="1507" r="2788" b="14333"/>
          <a:stretch/>
        </p:blipFill>
        <p:spPr>
          <a:xfrm>
            <a:off x="6321857" y="2297617"/>
            <a:ext cx="4599185" cy="31991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" t="1884" r="5890" b="10433"/>
          <a:stretch/>
        </p:blipFill>
        <p:spPr>
          <a:xfrm>
            <a:off x="1276709" y="2291166"/>
            <a:ext cx="4593434" cy="3212013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40" name="TextBox 39"/>
          <p:cNvSpPr txBox="1"/>
          <p:nvPr/>
        </p:nvSpPr>
        <p:spPr>
          <a:xfrm>
            <a:off x="3150598" y="5739402"/>
            <a:ext cx="6257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S.C. </a:t>
            </a:r>
            <a:r>
              <a:rPr lang="ro-RO" b="1" dirty="0">
                <a:solidFill>
                  <a:srgbClr val="002060"/>
                </a:solidFill>
              </a:rPr>
              <a:t>ATELIERELE CFR GRIVIȚA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– 27 vagoane  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21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91)</a:t>
            </a:r>
            <a:endParaRPr lang="en-GB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62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" t="14739" r="3932" b="910"/>
          <a:stretch/>
        </p:blipFill>
        <p:spPr>
          <a:xfrm>
            <a:off x="6321857" y="2280575"/>
            <a:ext cx="4599185" cy="319910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0" t="7831" r="273" b="5702"/>
          <a:stretch/>
        </p:blipFill>
        <p:spPr>
          <a:xfrm>
            <a:off x="1299407" y="2292886"/>
            <a:ext cx="4570736" cy="3196604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3150598" y="5736044"/>
            <a:ext cx="6222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S.C. </a:t>
            </a:r>
            <a:r>
              <a:rPr lang="ro-RO" b="1" dirty="0">
                <a:solidFill>
                  <a:srgbClr val="002060"/>
                </a:solidFill>
              </a:rPr>
              <a:t>ATELIERELE CFR GRIVIȚA </a:t>
            </a:r>
            <a:r>
              <a:rPr lang="ro-RO" b="1" dirty="0" smtClean="0">
                <a:solidFill>
                  <a:srgbClr val="002060"/>
                </a:solidFill>
              </a:rPr>
              <a:t>S.A. </a:t>
            </a:r>
            <a:r>
              <a:rPr lang="ro-RO" b="1" dirty="0">
                <a:solidFill>
                  <a:srgbClr val="002060"/>
                </a:solidFill>
              </a:rPr>
              <a:t>– 27 vagoane  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41" name="TextBox 40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21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91)</a:t>
            </a:r>
            <a:endParaRPr lang="en-GB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3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348937" y="1030586"/>
            <a:ext cx="9494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clasa a 2-a (seria </a:t>
            </a:r>
            <a:r>
              <a:rPr lang="ro-RO" sz="2800" b="1" dirty="0" smtClean="0">
                <a:solidFill>
                  <a:srgbClr val="002060"/>
                </a:solidFill>
              </a:rPr>
              <a:t>21-91)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800" b="1" dirty="0">
                <a:solidFill>
                  <a:srgbClr val="FF0000"/>
                </a:solidFill>
              </a:rPr>
              <a:t>-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caracteristici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tehnice</a:t>
            </a:r>
            <a:r>
              <a:rPr lang="en-GB" sz="2800" b="1" dirty="0">
                <a:solidFill>
                  <a:srgbClr val="FF0000"/>
                </a:solidFill>
              </a:rPr>
              <a:t>/dot</a:t>
            </a:r>
            <a:r>
              <a:rPr lang="ro-RO" sz="2800" b="1" dirty="0">
                <a:solidFill>
                  <a:srgbClr val="FF0000"/>
                </a:solidFill>
              </a:rPr>
              <a:t>ări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2400" y="2070253"/>
            <a:ext cx="11887200" cy="4092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Viteza maximă de circulație: 200 km/h</a:t>
            </a:r>
            <a:endParaRPr lang="en-GB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Configurare interioară</a:t>
            </a:r>
            <a:r>
              <a:rPr lang="en-GB" dirty="0" smtClean="0">
                <a:solidFill>
                  <a:srgbClr val="002060"/>
                </a:solidFill>
              </a:rPr>
              <a:t>: 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salon </a:t>
            </a:r>
            <a:r>
              <a:rPr lang="ro-RO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deschis cu 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ro-RO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locuri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dirty="0">
                <a:solidFill>
                  <a:srgbClr val="002060"/>
                </a:solidFill>
              </a:rPr>
              <a:t>în </a:t>
            </a:r>
            <a:r>
              <a:rPr lang="ro-RO" dirty="0" smtClean="0">
                <a:solidFill>
                  <a:srgbClr val="002060"/>
                </a:solidFill>
              </a:rPr>
              <a:t>format 2+</a:t>
            </a:r>
            <a:r>
              <a:rPr lang="en-GB" dirty="0" smtClean="0">
                <a:solidFill>
                  <a:srgbClr val="002060"/>
                </a:solidFill>
              </a:rPr>
              <a:t>2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Scaune: individuale, tip fotoliu, tapițate cu materiale ignifuge, rezistente la uzură și </a:t>
            </a:r>
            <a:r>
              <a:rPr lang="ro-RO" dirty="0" smtClean="0">
                <a:solidFill>
                  <a:srgbClr val="002060"/>
                </a:solidFill>
              </a:rPr>
              <a:t>vandalism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Iluminat </a:t>
            </a:r>
            <a:r>
              <a:rPr lang="ro-RO" dirty="0">
                <a:solidFill>
                  <a:srgbClr val="002060"/>
                </a:solidFill>
              </a:rPr>
              <a:t>interior cu LED 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Măsuțe </a:t>
            </a:r>
            <a:r>
              <a:rPr lang="ro-RO" dirty="0">
                <a:solidFill>
                  <a:srgbClr val="002060"/>
                </a:solidFill>
              </a:rPr>
              <a:t>individuale pentru fiecare loc</a:t>
            </a:r>
            <a:endParaRPr lang="ro-RO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Zonă depozitare bagaje voluminoase, în incinta </a:t>
            </a:r>
            <a:r>
              <a:rPr lang="ro-RO" dirty="0" smtClean="0">
                <a:solidFill>
                  <a:srgbClr val="002060"/>
                </a:solidFill>
              </a:rPr>
              <a:t>salonului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infotainment: </a:t>
            </a:r>
            <a:r>
              <a:rPr lang="ro-RO" dirty="0" smtClean="0">
                <a:solidFill>
                  <a:srgbClr val="002060"/>
                </a:solidFill>
              </a:rPr>
              <a:t>2  </a:t>
            </a:r>
            <a:r>
              <a:rPr lang="ro-RO" dirty="0">
                <a:solidFill>
                  <a:srgbClr val="002060"/>
                </a:solidFill>
              </a:rPr>
              <a:t>display-uri interioare și 2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  <a:r>
              <a:rPr lang="ro-RO" dirty="0">
                <a:solidFill>
                  <a:srgbClr val="002060"/>
                </a:solidFill>
              </a:rPr>
              <a:t>exterioare care indică ruta și informații relevante, cu actualizare prin </a:t>
            </a:r>
            <a:r>
              <a:rPr lang="ro-RO" dirty="0" smtClean="0">
                <a:solidFill>
                  <a:srgbClr val="002060"/>
                </a:solidFill>
              </a:rPr>
              <a:t>GPS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de climatizare </a:t>
            </a:r>
            <a:endParaRPr lang="ro-RO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Geamuri termopan, din sticlă securizată, </a:t>
            </a:r>
            <a:r>
              <a:rPr lang="ro-RO" dirty="0">
                <a:solidFill>
                  <a:srgbClr val="002060"/>
                </a:solidFill>
              </a:rPr>
              <a:t>cu protecție </a:t>
            </a:r>
            <a:r>
              <a:rPr lang="ro-RO" dirty="0" smtClean="0">
                <a:solidFill>
                  <a:srgbClr val="002060"/>
                </a:solidFill>
              </a:rPr>
              <a:t>UV, cu rulou pentru opturarea luminii 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 </a:t>
            </a:r>
            <a:r>
              <a:rPr lang="ro-RO" dirty="0">
                <a:solidFill>
                  <a:srgbClr val="002060"/>
                </a:solidFill>
              </a:rPr>
              <a:t>Wi-Fi la </a:t>
            </a:r>
            <a:r>
              <a:rPr lang="ro-RO" dirty="0" smtClean="0">
                <a:solidFill>
                  <a:srgbClr val="002060"/>
                </a:solidFill>
              </a:rPr>
              <a:t>bord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Prize 230 </a:t>
            </a:r>
            <a:r>
              <a:rPr lang="ro-RO" dirty="0" smtClean="0">
                <a:solidFill>
                  <a:srgbClr val="002060"/>
                </a:solidFill>
              </a:rPr>
              <a:t>V/50 Hz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ș</a:t>
            </a:r>
            <a:r>
              <a:rPr lang="en-GB" dirty="0" smtClean="0">
                <a:solidFill>
                  <a:srgbClr val="002060"/>
                </a:solidFill>
              </a:rPr>
              <a:t>i</a:t>
            </a:r>
            <a:r>
              <a:rPr lang="ro-RO" dirty="0" smtClean="0">
                <a:solidFill>
                  <a:srgbClr val="002060"/>
                </a:solidFill>
              </a:rPr>
              <a:t> port</a:t>
            </a:r>
            <a:r>
              <a:rPr lang="en-GB" dirty="0" smtClean="0">
                <a:solidFill>
                  <a:srgbClr val="002060"/>
                </a:solidFill>
              </a:rPr>
              <a:t> USB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Uși de acces în vagon cu acționare electrică 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Sisteme </a:t>
            </a:r>
            <a:r>
              <a:rPr lang="ro-RO" dirty="0">
                <a:solidFill>
                  <a:srgbClr val="002060"/>
                </a:solidFill>
              </a:rPr>
              <a:t>de detecție și stingere incendii (detectori de fum, extinctoare</a:t>
            </a:r>
            <a:r>
              <a:rPr lang="ro-RO" dirty="0" smtClean="0">
                <a:solidFill>
                  <a:srgbClr val="002060"/>
                </a:solidFill>
              </a:rPr>
              <a:t>)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002060"/>
                </a:solidFill>
              </a:rPr>
              <a:t>T</a:t>
            </a:r>
            <a:r>
              <a:rPr lang="ro-RO" dirty="0" smtClean="0">
                <a:solidFill>
                  <a:srgbClr val="002060"/>
                </a:solidFill>
              </a:rPr>
              <a:t>oalete </a:t>
            </a:r>
            <a:r>
              <a:rPr lang="ro-RO" dirty="0">
                <a:solidFill>
                  <a:srgbClr val="002060"/>
                </a:solidFill>
              </a:rPr>
              <a:t>ecologice</a:t>
            </a:r>
            <a:endParaRPr lang="en-GB" dirty="0">
              <a:solidFill>
                <a:srgbClr val="00206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88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1" t="7518" r="2784" b="11435"/>
          <a:stretch/>
        </p:blipFill>
        <p:spPr>
          <a:xfrm>
            <a:off x="6321857" y="2280575"/>
            <a:ext cx="4602305" cy="319215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7" t="4389" r="4518" b="12208"/>
          <a:stretch/>
        </p:blipFill>
        <p:spPr>
          <a:xfrm>
            <a:off x="1290781" y="2280575"/>
            <a:ext cx="4579362" cy="3192157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7" name="Straight Connector 26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bar-bistro (seria 89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12676" y="5733821"/>
            <a:ext cx="8622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S.C. </a:t>
            </a:r>
            <a:r>
              <a:rPr lang="ro-RO" b="1" dirty="0">
                <a:solidFill>
                  <a:srgbClr val="002060"/>
                </a:solidFill>
              </a:rPr>
              <a:t>REMARUL </a:t>
            </a:r>
            <a:r>
              <a:rPr lang="en-GB" b="1" dirty="0">
                <a:solidFill>
                  <a:srgbClr val="002060"/>
                </a:solidFill>
              </a:rPr>
              <a:t>“</a:t>
            </a:r>
            <a:r>
              <a:rPr lang="ro-RO" b="1" dirty="0">
                <a:solidFill>
                  <a:srgbClr val="002060"/>
                </a:solidFill>
              </a:rPr>
              <a:t>16</a:t>
            </a:r>
            <a:r>
              <a:rPr lang="en-GB" b="1" dirty="0">
                <a:solidFill>
                  <a:srgbClr val="002060"/>
                </a:solidFill>
              </a:rPr>
              <a:t> FEBRUARIE” </a:t>
            </a:r>
            <a:r>
              <a:rPr lang="en-GB" b="1" dirty="0" smtClean="0">
                <a:solidFill>
                  <a:srgbClr val="002060"/>
                </a:solidFill>
              </a:rPr>
              <a:t>S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A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 CLUJ–NAPOCA</a:t>
            </a:r>
            <a:r>
              <a:rPr lang="ro-RO" b="1" dirty="0" smtClean="0">
                <a:solidFill>
                  <a:srgbClr val="002060"/>
                </a:solidFill>
              </a:rPr>
              <a:t> – 10 vagoane</a:t>
            </a:r>
            <a:r>
              <a:rPr lang="en-GB" b="1" dirty="0" smtClean="0">
                <a:solidFill>
                  <a:srgbClr val="002060"/>
                </a:solidFill>
              </a:rPr>
              <a:t> (</a:t>
            </a:r>
            <a:r>
              <a:rPr lang="en-GB" b="1" dirty="0" err="1" smtClean="0">
                <a:solidFill>
                  <a:srgbClr val="002060"/>
                </a:solidFill>
              </a:rPr>
              <a:t>livrat</a:t>
            </a:r>
            <a:r>
              <a:rPr lang="en-GB" b="1" dirty="0" smtClean="0">
                <a:solidFill>
                  <a:srgbClr val="002060"/>
                </a:solidFill>
              </a:rPr>
              <a:t> 1)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7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2" t="6563" r="5295"/>
          <a:stretch/>
        </p:blipFill>
        <p:spPr>
          <a:xfrm>
            <a:off x="6321857" y="2276438"/>
            <a:ext cx="4584725" cy="31861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3"/>
          <a:stretch/>
        </p:blipFill>
        <p:spPr>
          <a:xfrm>
            <a:off x="1290781" y="2279563"/>
            <a:ext cx="4579362" cy="3179945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7" name="Straight Connector 26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bar-bistro (seria 89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12676" y="5733821"/>
            <a:ext cx="8622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S.C. </a:t>
            </a:r>
            <a:r>
              <a:rPr lang="ro-RO" b="1" dirty="0">
                <a:solidFill>
                  <a:srgbClr val="002060"/>
                </a:solidFill>
              </a:rPr>
              <a:t>REMARUL </a:t>
            </a:r>
            <a:r>
              <a:rPr lang="en-GB" b="1" dirty="0">
                <a:solidFill>
                  <a:srgbClr val="002060"/>
                </a:solidFill>
              </a:rPr>
              <a:t>“</a:t>
            </a:r>
            <a:r>
              <a:rPr lang="ro-RO" b="1" dirty="0">
                <a:solidFill>
                  <a:srgbClr val="002060"/>
                </a:solidFill>
              </a:rPr>
              <a:t>16</a:t>
            </a:r>
            <a:r>
              <a:rPr lang="en-GB" b="1" dirty="0">
                <a:solidFill>
                  <a:srgbClr val="002060"/>
                </a:solidFill>
              </a:rPr>
              <a:t> FEBRUARIE” </a:t>
            </a:r>
            <a:r>
              <a:rPr lang="en-GB" b="1" dirty="0" smtClean="0">
                <a:solidFill>
                  <a:srgbClr val="002060"/>
                </a:solidFill>
              </a:rPr>
              <a:t>S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A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 CLUJ–NAPOCA</a:t>
            </a:r>
            <a:r>
              <a:rPr lang="ro-RO" b="1" dirty="0" smtClean="0">
                <a:solidFill>
                  <a:srgbClr val="002060"/>
                </a:solidFill>
              </a:rPr>
              <a:t> – 10 vagoane</a:t>
            </a:r>
            <a:r>
              <a:rPr lang="en-GB" b="1" dirty="0" smtClean="0">
                <a:solidFill>
                  <a:srgbClr val="002060"/>
                </a:solidFill>
              </a:rPr>
              <a:t> (</a:t>
            </a:r>
            <a:r>
              <a:rPr lang="en-GB" b="1" dirty="0" err="1" smtClean="0">
                <a:solidFill>
                  <a:srgbClr val="002060"/>
                </a:solidFill>
              </a:rPr>
              <a:t>livrat</a:t>
            </a:r>
            <a:r>
              <a:rPr lang="en-GB" b="1" dirty="0" smtClean="0">
                <a:solidFill>
                  <a:srgbClr val="002060"/>
                </a:solidFill>
              </a:rPr>
              <a:t> 1)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3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5668" r="4129" b="287"/>
          <a:stretch/>
        </p:blipFill>
        <p:spPr>
          <a:xfrm>
            <a:off x="1267838" y="2280575"/>
            <a:ext cx="4602305" cy="3192157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7" name="Straight Connector 26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7" name="TextBox 36"/>
          <p:cNvSpPr txBox="1"/>
          <p:nvPr/>
        </p:nvSpPr>
        <p:spPr>
          <a:xfrm>
            <a:off x="1861596" y="1141903"/>
            <a:ext cx="846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bar-bistro (seria 89</a:t>
            </a:r>
            <a:r>
              <a:rPr lang="en-GB" sz="2800" b="1" dirty="0">
                <a:solidFill>
                  <a:srgbClr val="002060"/>
                </a:solidFill>
              </a:rPr>
              <a:t>-</a:t>
            </a:r>
            <a:r>
              <a:rPr lang="ro-RO" sz="2800" b="1" dirty="0">
                <a:solidFill>
                  <a:srgbClr val="002060"/>
                </a:solidFill>
              </a:rPr>
              <a:t>70)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12676" y="5733821"/>
            <a:ext cx="8622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</a:rPr>
              <a:t>Modernizare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o-RO" b="1" dirty="0" smtClean="0">
                <a:solidFill>
                  <a:srgbClr val="002060"/>
                </a:solidFill>
              </a:rPr>
              <a:t>la S.C. </a:t>
            </a:r>
            <a:r>
              <a:rPr lang="ro-RO" b="1" dirty="0">
                <a:solidFill>
                  <a:srgbClr val="002060"/>
                </a:solidFill>
              </a:rPr>
              <a:t>REMARUL </a:t>
            </a:r>
            <a:r>
              <a:rPr lang="en-GB" b="1" dirty="0">
                <a:solidFill>
                  <a:srgbClr val="002060"/>
                </a:solidFill>
              </a:rPr>
              <a:t>“</a:t>
            </a:r>
            <a:r>
              <a:rPr lang="ro-RO" b="1" dirty="0">
                <a:solidFill>
                  <a:srgbClr val="002060"/>
                </a:solidFill>
              </a:rPr>
              <a:t>16</a:t>
            </a:r>
            <a:r>
              <a:rPr lang="en-GB" b="1" dirty="0">
                <a:solidFill>
                  <a:srgbClr val="002060"/>
                </a:solidFill>
              </a:rPr>
              <a:t> FEBRUARIE” </a:t>
            </a:r>
            <a:r>
              <a:rPr lang="en-GB" b="1" dirty="0" smtClean="0">
                <a:solidFill>
                  <a:srgbClr val="002060"/>
                </a:solidFill>
              </a:rPr>
              <a:t>S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A</a:t>
            </a:r>
            <a:r>
              <a:rPr lang="ro-RO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</a:rPr>
              <a:t> CLUJ–NAPOCA</a:t>
            </a:r>
            <a:r>
              <a:rPr lang="ro-RO" b="1" dirty="0" smtClean="0">
                <a:solidFill>
                  <a:srgbClr val="002060"/>
                </a:solidFill>
              </a:rPr>
              <a:t> – 10 vagoane</a:t>
            </a:r>
            <a:r>
              <a:rPr lang="en-GB" b="1" dirty="0" smtClean="0">
                <a:solidFill>
                  <a:srgbClr val="002060"/>
                </a:solidFill>
              </a:rPr>
              <a:t> (</a:t>
            </a:r>
            <a:r>
              <a:rPr lang="en-GB" b="1" dirty="0" err="1" smtClean="0">
                <a:solidFill>
                  <a:srgbClr val="002060"/>
                </a:solidFill>
              </a:rPr>
              <a:t>livrat</a:t>
            </a:r>
            <a:r>
              <a:rPr lang="en-GB" b="1" dirty="0" smtClean="0">
                <a:solidFill>
                  <a:srgbClr val="002060"/>
                </a:solidFill>
              </a:rPr>
              <a:t> 1)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" t="12179" r="9315" b="4612"/>
          <a:stretch/>
        </p:blipFill>
        <p:spPr>
          <a:xfrm>
            <a:off x="6321857" y="2280575"/>
            <a:ext cx="4592577" cy="318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1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348937" y="740816"/>
            <a:ext cx="9494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Vagon </a:t>
            </a:r>
            <a:r>
              <a:rPr lang="en-GB" sz="2800" b="1" dirty="0" smtClean="0">
                <a:solidFill>
                  <a:srgbClr val="002060"/>
                </a:solidFill>
              </a:rPr>
              <a:t>bar-bistro</a:t>
            </a:r>
            <a:r>
              <a:rPr lang="ro-RO" sz="2800" b="1" dirty="0" smtClean="0">
                <a:solidFill>
                  <a:srgbClr val="002060"/>
                </a:solidFill>
              </a:rPr>
              <a:t> </a:t>
            </a:r>
            <a:r>
              <a:rPr lang="ro-RO" sz="2800" b="1" dirty="0">
                <a:solidFill>
                  <a:srgbClr val="002060"/>
                </a:solidFill>
              </a:rPr>
              <a:t>(seria </a:t>
            </a:r>
            <a:r>
              <a:rPr lang="en-GB" sz="2800" b="1" dirty="0" smtClean="0">
                <a:solidFill>
                  <a:srgbClr val="002060"/>
                </a:solidFill>
              </a:rPr>
              <a:t>89-</a:t>
            </a:r>
            <a:r>
              <a:rPr lang="ro-RO" sz="2800" b="1" dirty="0" smtClean="0">
                <a:solidFill>
                  <a:srgbClr val="002060"/>
                </a:solidFill>
              </a:rPr>
              <a:t>70)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>
                <a:solidFill>
                  <a:srgbClr val="FF0000"/>
                </a:solidFill>
              </a:rPr>
              <a:t>-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caracteristici</a:t>
            </a:r>
            <a:r>
              <a:rPr lang="en-GB" sz="2800" b="1" dirty="0">
                <a:solidFill>
                  <a:srgbClr val="FF0000"/>
                </a:solidFill>
              </a:rPr>
              <a:t> </a:t>
            </a:r>
            <a:r>
              <a:rPr lang="en-GB" sz="2800" b="1" dirty="0" err="1">
                <a:solidFill>
                  <a:srgbClr val="FF0000"/>
                </a:solidFill>
              </a:rPr>
              <a:t>tehnice</a:t>
            </a:r>
            <a:r>
              <a:rPr lang="en-GB" sz="2800" b="1" dirty="0">
                <a:solidFill>
                  <a:srgbClr val="FF0000"/>
                </a:solidFill>
              </a:rPr>
              <a:t>/dot</a:t>
            </a:r>
            <a:r>
              <a:rPr lang="ro-RO" sz="2800" b="1" dirty="0">
                <a:solidFill>
                  <a:srgbClr val="FF0000"/>
                </a:solidFill>
              </a:rPr>
              <a:t>ări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3552" y="1487925"/>
            <a:ext cx="11864897" cy="4923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b="1" dirty="0">
                <a:solidFill>
                  <a:srgbClr val="002060"/>
                </a:solidFill>
              </a:rPr>
              <a:t>Viteza maximă de circulație: 160 km/h</a:t>
            </a:r>
            <a:endParaRPr lang="en-GB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Configurare interioară</a:t>
            </a:r>
            <a:r>
              <a:rPr lang="en-GB" dirty="0" smtClean="0">
                <a:solidFill>
                  <a:srgbClr val="002060"/>
                </a:solidFill>
              </a:rPr>
              <a:t>: </a:t>
            </a:r>
            <a:r>
              <a:rPr lang="ro-RO" dirty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- barul propriu-zis</a:t>
            </a:r>
          </a:p>
          <a:p>
            <a:pPr algn="just"/>
            <a:r>
              <a:rPr lang="ro-RO" dirty="0">
                <a:solidFill>
                  <a:srgbClr val="002060"/>
                </a:solidFill>
              </a:rPr>
              <a:t>	</a:t>
            </a:r>
            <a:r>
              <a:rPr lang="ro-RO" dirty="0" smtClean="0">
                <a:solidFill>
                  <a:srgbClr val="002060"/>
                </a:solidFill>
              </a:rPr>
              <a:t>	             - spațiu destinat consumatorilor</a:t>
            </a:r>
            <a:r>
              <a:rPr lang="en-GB" dirty="0" smtClean="0">
                <a:solidFill>
                  <a:srgbClr val="002060"/>
                </a:solidFill>
              </a:rPr>
              <a:t>: 2 b</a:t>
            </a:r>
            <a:r>
              <a:rPr lang="ro-RO" dirty="0" smtClean="0">
                <a:solidFill>
                  <a:srgbClr val="002060"/>
                </a:solidFill>
              </a:rPr>
              <a:t>ănci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semicirculare</a:t>
            </a:r>
            <a:r>
              <a:rPr lang="ro-RO" dirty="0" smtClean="0">
                <a:solidFill>
                  <a:srgbClr val="002060"/>
                </a:solidFill>
              </a:rPr>
              <a:t> cu </a:t>
            </a:r>
            <a:r>
              <a:rPr lang="en-GB" dirty="0" smtClean="0">
                <a:solidFill>
                  <a:srgbClr val="002060"/>
                </a:solidFill>
              </a:rPr>
              <a:t>8 </a:t>
            </a:r>
            <a:r>
              <a:rPr lang="en-GB" dirty="0" err="1" smtClean="0">
                <a:solidFill>
                  <a:srgbClr val="002060"/>
                </a:solidFill>
              </a:rPr>
              <a:t>locuri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fiecare</a:t>
            </a:r>
            <a:r>
              <a:rPr lang="en-GB" dirty="0" smtClean="0">
                <a:solidFill>
                  <a:srgbClr val="002060"/>
                </a:solidFill>
              </a:rPr>
              <a:t>,</a:t>
            </a:r>
            <a:r>
              <a:rPr lang="ro-RO" dirty="0" smtClean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8</a:t>
            </a:r>
            <a:r>
              <a:rPr lang="ro-RO" dirty="0" smtClean="0">
                <a:solidFill>
                  <a:srgbClr val="002060"/>
                </a:solidFill>
              </a:rPr>
              <a:t> locuri individuale cu 		               spătar, 8 măsuțe și 4 </a:t>
            </a:r>
            <a:r>
              <a:rPr lang="en-GB" dirty="0" err="1" smtClean="0">
                <a:solidFill>
                  <a:srgbClr val="002060"/>
                </a:solidFill>
              </a:rPr>
              <a:t>scaune</a:t>
            </a:r>
            <a:r>
              <a:rPr lang="ro-RO" dirty="0" smtClean="0">
                <a:solidFill>
                  <a:srgbClr val="002060"/>
                </a:solidFill>
              </a:rPr>
              <a:t> de bar cu 2 măsuțe</a:t>
            </a:r>
          </a:p>
          <a:p>
            <a:pPr algn="just"/>
            <a:r>
              <a:rPr lang="ro-RO" dirty="0">
                <a:solidFill>
                  <a:srgbClr val="002060"/>
                </a:solidFill>
              </a:rPr>
              <a:t>	</a:t>
            </a:r>
            <a:r>
              <a:rPr lang="ro-RO" dirty="0" smtClean="0">
                <a:solidFill>
                  <a:srgbClr val="002060"/>
                </a:solidFill>
              </a:rPr>
              <a:t>	             - o bucătărie</a:t>
            </a:r>
          </a:p>
          <a:p>
            <a:pPr algn="just"/>
            <a:r>
              <a:rPr lang="ro-RO" dirty="0">
                <a:solidFill>
                  <a:srgbClr val="002060"/>
                </a:solidFill>
              </a:rPr>
              <a:t>	</a:t>
            </a:r>
            <a:r>
              <a:rPr lang="ro-RO" dirty="0" smtClean="0">
                <a:solidFill>
                  <a:srgbClr val="002060"/>
                </a:solidFill>
              </a:rPr>
              <a:t>	             - o încăpere pentru depozitarea produselor</a:t>
            </a:r>
          </a:p>
          <a:p>
            <a:pPr algn="just"/>
            <a:r>
              <a:rPr lang="ro-RO" dirty="0">
                <a:solidFill>
                  <a:srgbClr val="002060"/>
                </a:solidFill>
              </a:rPr>
              <a:t>	</a:t>
            </a:r>
            <a:r>
              <a:rPr lang="ro-RO" dirty="0" smtClean="0">
                <a:solidFill>
                  <a:srgbClr val="002060"/>
                </a:solidFill>
              </a:rPr>
              <a:t>	             - o cabina wc destinată personalului</a:t>
            </a:r>
          </a:p>
          <a:p>
            <a:pPr algn="just"/>
            <a:r>
              <a:rPr lang="ro-RO" dirty="0">
                <a:solidFill>
                  <a:srgbClr val="002060"/>
                </a:solidFill>
              </a:rPr>
              <a:t>	</a:t>
            </a:r>
            <a:r>
              <a:rPr lang="ro-RO" dirty="0" smtClean="0">
                <a:solidFill>
                  <a:srgbClr val="002060"/>
                </a:solidFill>
              </a:rPr>
              <a:t>	             - un spălător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pentru călători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Iluminat </a:t>
            </a:r>
            <a:r>
              <a:rPr lang="ro-RO" dirty="0">
                <a:solidFill>
                  <a:srgbClr val="002060"/>
                </a:solidFill>
              </a:rPr>
              <a:t>interior cu LED 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Sistem Wi-Fi la bord </a:t>
            </a:r>
            <a:r>
              <a:rPr lang="ro-RO" dirty="0" smtClean="0">
                <a:solidFill>
                  <a:srgbClr val="002060"/>
                </a:solidFill>
              </a:rPr>
              <a:t>și </a:t>
            </a:r>
            <a:r>
              <a:rPr lang="ro-RO" dirty="0">
                <a:solidFill>
                  <a:srgbClr val="002060"/>
                </a:solidFill>
              </a:rPr>
              <a:t>s</a:t>
            </a:r>
            <a:r>
              <a:rPr lang="ro-RO" dirty="0" smtClean="0">
                <a:solidFill>
                  <a:srgbClr val="002060"/>
                </a:solidFill>
              </a:rPr>
              <a:t>istem infotainment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 </a:t>
            </a:r>
            <a:r>
              <a:rPr lang="ro-RO" dirty="0">
                <a:solidFill>
                  <a:srgbClr val="002060"/>
                </a:solidFill>
              </a:rPr>
              <a:t>de climatizare complet automatizat 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Geamuri termopan </a:t>
            </a:r>
            <a:r>
              <a:rPr lang="ro-RO" dirty="0">
                <a:solidFill>
                  <a:srgbClr val="002060"/>
                </a:solidFill>
              </a:rPr>
              <a:t>cu protecție UV </a:t>
            </a:r>
            <a:r>
              <a:rPr lang="ro-RO" dirty="0" smtClean="0">
                <a:solidFill>
                  <a:srgbClr val="002060"/>
                </a:solidFill>
              </a:rPr>
              <a:t>cu perdele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Podea cu izolație </a:t>
            </a:r>
            <a:r>
              <a:rPr lang="ro-RO" dirty="0">
                <a:solidFill>
                  <a:srgbClr val="002060"/>
                </a:solidFill>
              </a:rPr>
              <a:t>fonică și termică </a:t>
            </a:r>
            <a:endParaRPr lang="ro-RO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Prize </a:t>
            </a:r>
            <a:r>
              <a:rPr lang="ro-RO" dirty="0">
                <a:solidFill>
                  <a:srgbClr val="002060"/>
                </a:solidFill>
              </a:rPr>
              <a:t>230 </a:t>
            </a:r>
            <a:r>
              <a:rPr lang="ro-RO" dirty="0" smtClean="0">
                <a:solidFill>
                  <a:srgbClr val="002060"/>
                </a:solidFill>
              </a:rPr>
              <a:t>V/50 Hz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ro-RO" dirty="0" smtClean="0">
                <a:solidFill>
                  <a:srgbClr val="002060"/>
                </a:solidFill>
              </a:rPr>
              <a:t>ș</a:t>
            </a:r>
            <a:r>
              <a:rPr lang="en-GB" dirty="0" smtClean="0">
                <a:solidFill>
                  <a:srgbClr val="002060"/>
                </a:solidFill>
              </a:rPr>
              <a:t>i </a:t>
            </a:r>
            <a:r>
              <a:rPr lang="ro-RO" dirty="0" smtClean="0">
                <a:solidFill>
                  <a:srgbClr val="002060"/>
                </a:solidFill>
              </a:rPr>
              <a:t>port </a:t>
            </a:r>
            <a:r>
              <a:rPr lang="en-GB" dirty="0" smtClean="0">
                <a:solidFill>
                  <a:srgbClr val="002060"/>
                </a:solidFill>
              </a:rPr>
              <a:t>USB,</a:t>
            </a:r>
            <a:r>
              <a:rPr lang="ro-RO" dirty="0" smtClean="0">
                <a:solidFill>
                  <a:srgbClr val="002060"/>
                </a:solidFill>
              </a:rPr>
              <a:t> individuale </a:t>
            </a:r>
            <a:r>
              <a:rPr lang="ro-RO" dirty="0">
                <a:solidFill>
                  <a:srgbClr val="002060"/>
                </a:solidFill>
              </a:rPr>
              <a:t>la fiecare </a:t>
            </a:r>
            <a:r>
              <a:rPr lang="ro-RO" dirty="0" smtClean="0">
                <a:solidFill>
                  <a:srgbClr val="002060"/>
                </a:solidFill>
              </a:rPr>
              <a:t>masă</a:t>
            </a:r>
            <a:endParaRPr lang="en-GB" dirty="0" smtClean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>
                <a:solidFill>
                  <a:srgbClr val="002060"/>
                </a:solidFill>
              </a:rPr>
              <a:t>Uși de acces în vagon cu acționare electrică 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Sisteme </a:t>
            </a:r>
            <a:r>
              <a:rPr lang="ro-RO" dirty="0">
                <a:solidFill>
                  <a:srgbClr val="002060"/>
                </a:solidFill>
              </a:rPr>
              <a:t>de detecție și stingere incendii (detectori de fum, extinctoare</a:t>
            </a:r>
            <a:r>
              <a:rPr lang="ro-RO" dirty="0" smtClean="0">
                <a:solidFill>
                  <a:srgbClr val="002060"/>
                </a:solidFill>
              </a:rPr>
              <a:t>)</a:t>
            </a:r>
            <a:endParaRPr lang="en-GB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o-RO" dirty="0" smtClean="0">
                <a:solidFill>
                  <a:srgbClr val="002060"/>
                </a:solidFill>
              </a:rPr>
              <a:t>Dispozitiv </a:t>
            </a:r>
            <a:r>
              <a:rPr lang="ro-RO" dirty="0">
                <a:solidFill>
                  <a:srgbClr val="002060"/>
                </a:solidFill>
              </a:rPr>
              <a:t>SOS pentru comunicații de </a:t>
            </a:r>
            <a:r>
              <a:rPr lang="ro-RO" dirty="0" smtClean="0">
                <a:solidFill>
                  <a:srgbClr val="002060"/>
                </a:solidFill>
              </a:rPr>
              <a:t>urgență</a:t>
            </a:r>
            <a:endParaRPr lang="en-GB" dirty="0" smtClean="0">
              <a:solidFill>
                <a:srgbClr val="00206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24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2873" y="2933384"/>
            <a:ext cx="11006254" cy="217828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proiectul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PNRR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locomotivele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vagoanele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modern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zate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vor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capabile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ating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viteze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o-RO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160 km/h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914400" algn="just">
              <a:lnSpc>
                <a:spcPct val="107000"/>
              </a:lnSpc>
              <a:spcAft>
                <a:spcPts val="800"/>
              </a:spcAft>
            </a:pPr>
            <a:endParaRPr lang="en-GB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Valorificarea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acestor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performan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tehnice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prezent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limitat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stadiul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infrastructurii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feroviare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care nu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permite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tronsoane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circula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viteze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maxime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Infrastructura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afl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â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ndul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ntr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-un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reabilitare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modernizare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inut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fonduri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europene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ionale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o-RO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GB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2873" y="1252864"/>
            <a:ext cx="11006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 smtClean="0">
                <a:solidFill>
                  <a:srgbClr val="002060"/>
                </a:solidFill>
              </a:rPr>
              <a:t>Modernizarea materialului rulant prin PNRR – </a:t>
            </a:r>
          </a:p>
          <a:p>
            <a:pPr algn="ctr"/>
            <a:r>
              <a:rPr lang="ro-RO" sz="2800" b="1" dirty="0">
                <a:solidFill>
                  <a:srgbClr val="002060"/>
                </a:solidFill>
              </a:rPr>
              <a:t>î</a:t>
            </a:r>
            <a:r>
              <a:rPr lang="ro-RO" sz="2800" b="1" dirty="0" smtClean="0">
                <a:solidFill>
                  <a:srgbClr val="002060"/>
                </a:solidFill>
              </a:rPr>
              <a:t>ntre potențial și realitatea infrastructurii feroviare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1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2873" y="2945695"/>
            <a:ext cx="11006254" cy="9814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2060"/>
                </a:solidFill>
              </a:rPr>
              <a:t>79</a:t>
            </a:r>
            <a:r>
              <a:rPr lang="en-GB" b="1" dirty="0">
                <a:solidFill>
                  <a:srgbClr val="002060"/>
                </a:solidFill>
              </a:rPr>
              <a:t>% din </a:t>
            </a:r>
            <a:r>
              <a:rPr lang="en-GB" b="1" dirty="0" err="1">
                <a:solidFill>
                  <a:srgbClr val="002060"/>
                </a:solidFill>
              </a:rPr>
              <a:t>cei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aproximativ</a:t>
            </a:r>
            <a:r>
              <a:rPr lang="en-GB" b="1" dirty="0">
                <a:solidFill>
                  <a:srgbClr val="002060"/>
                </a:solidFill>
              </a:rPr>
              <a:t> 10.500 de </a:t>
            </a:r>
            <a:r>
              <a:rPr lang="en-GB" b="1" dirty="0" err="1" smtClean="0">
                <a:solidFill>
                  <a:srgbClr val="002060"/>
                </a:solidFill>
              </a:rPr>
              <a:t>salaria</a:t>
            </a:r>
            <a:r>
              <a:rPr lang="ro-RO" b="1" dirty="0" smtClean="0">
                <a:solidFill>
                  <a:srgbClr val="002060"/>
                </a:solidFill>
              </a:rPr>
              <a:t>ț</a:t>
            </a:r>
            <a:r>
              <a:rPr lang="en-GB" b="1" dirty="0" smtClean="0">
                <a:solidFill>
                  <a:srgbClr val="002060"/>
                </a:solidFill>
              </a:rPr>
              <a:t>i </a:t>
            </a:r>
            <a:r>
              <a:rPr lang="en-GB" b="1" dirty="0">
                <a:solidFill>
                  <a:srgbClr val="002060"/>
                </a:solidFill>
              </a:rPr>
              <a:t>CFR </a:t>
            </a:r>
            <a:r>
              <a:rPr lang="en-GB" b="1" dirty="0" err="1">
                <a:solidFill>
                  <a:srgbClr val="002060"/>
                </a:solidFill>
              </a:rPr>
              <a:t>Călători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reprezintă</a:t>
            </a:r>
            <a:r>
              <a:rPr lang="en-GB" b="1" dirty="0">
                <a:solidFill>
                  <a:srgbClr val="002060"/>
                </a:solidFill>
              </a:rPr>
              <a:t> personal </a:t>
            </a:r>
            <a:r>
              <a:rPr lang="en-GB" b="1" dirty="0" err="1">
                <a:solidFill>
                  <a:srgbClr val="002060"/>
                </a:solidFill>
              </a:rPr>
              <a:t>angajat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în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activitatea</a:t>
            </a:r>
            <a:r>
              <a:rPr lang="en-GB" b="1" dirty="0">
                <a:solidFill>
                  <a:srgbClr val="002060"/>
                </a:solidFill>
              </a:rPr>
              <a:t> de </a:t>
            </a:r>
            <a:r>
              <a:rPr lang="en-GB" b="1" dirty="0" err="1">
                <a:solidFill>
                  <a:srgbClr val="002060"/>
                </a:solidFill>
              </a:rPr>
              <a:t>deservire</a:t>
            </a:r>
            <a:r>
              <a:rPr lang="en-GB" b="1" dirty="0">
                <a:solidFill>
                  <a:srgbClr val="002060"/>
                </a:solidFill>
              </a:rPr>
              <a:t> a </a:t>
            </a:r>
            <a:r>
              <a:rPr lang="en-GB" b="1" dirty="0" err="1">
                <a:solidFill>
                  <a:srgbClr val="002060"/>
                </a:solidFill>
              </a:rPr>
              <a:t>călătorilor</a:t>
            </a:r>
            <a:r>
              <a:rPr lang="en-GB" b="1" dirty="0">
                <a:solidFill>
                  <a:srgbClr val="002060"/>
                </a:solidFill>
              </a:rPr>
              <a:t>, </a:t>
            </a:r>
            <a:r>
              <a:rPr lang="en-GB" b="1" dirty="0" err="1">
                <a:solidFill>
                  <a:srgbClr val="002060"/>
                </a:solidFill>
              </a:rPr>
              <a:t>întreținere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ro-RO" b="1" dirty="0" err="1">
                <a:solidFill>
                  <a:srgbClr val="002060"/>
                </a:solidFill>
              </a:rPr>
              <a:t>ș</a:t>
            </a:r>
            <a:r>
              <a:rPr lang="en-GB" b="1" dirty="0" smtClean="0">
                <a:solidFill>
                  <a:srgbClr val="002060"/>
                </a:solidFill>
              </a:rPr>
              <a:t>i </a:t>
            </a:r>
            <a:r>
              <a:rPr lang="en-GB" b="1" dirty="0" err="1">
                <a:solidFill>
                  <a:srgbClr val="002060"/>
                </a:solidFill>
              </a:rPr>
              <a:t>exploatare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feroviară</a:t>
            </a:r>
            <a:r>
              <a:rPr lang="en-GB" b="1" dirty="0">
                <a:solidFill>
                  <a:srgbClr val="002060"/>
                </a:solidFill>
              </a:rPr>
              <a:t> (</a:t>
            </a:r>
            <a:r>
              <a:rPr lang="en-GB" b="1" dirty="0" err="1">
                <a:solidFill>
                  <a:srgbClr val="002060"/>
                </a:solidFill>
              </a:rPr>
              <a:t>șef</a:t>
            </a:r>
            <a:r>
              <a:rPr lang="en-GB" b="1" dirty="0">
                <a:solidFill>
                  <a:srgbClr val="002060"/>
                </a:solidFill>
              </a:rPr>
              <a:t> de </a:t>
            </a:r>
            <a:r>
              <a:rPr lang="en-GB" b="1" dirty="0" err="1">
                <a:solidFill>
                  <a:srgbClr val="002060"/>
                </a:solidFill>
              </a:rPr>
              <a:t>tren</a:t>
            </a:r>
            <a:r>
              <a:rPr lang="en-GB" b="1" dirty="0">
                <a:solidFill>
                  <a:srgbClr val="002060"/>
                </a:solidFill>
              </a:rPr>
              <a:t>, </a:t>
            </a:r>
            <a:r>
              <a:rPr lang="en-GB" b="1" dirty="0" err="1">
                <a:solidFill>
                  <a:srgbClr val="002060"/>
                </a:solidFill>
              </a:rPr>
              <a:t>manevrant</a:t>
            </a:r>
            <a:r>
              <a:rPr lang="en-GB" b="1" dirty="0">
                <a:solidFill>
                  <a:srgbClr val="002060"/>
                </a:solidFill>
              </a:rPr>
              <a:t> vagoane, </a:t>
            </a:r>
            <a:r>
              <a:rPr lang="en-GB" b="1" dirty="0" err="1">
                <a:solidFill>
                  <a:srgbClr val="002060"/>
                </a:solidFill>
              </a:rPr>
              <a:t>mecanic</a:t>
            </a:r>
            <a:r>
              <a:rPr lang="en-GB" b="1" dirty="0">
                <a:solidFill>
                  <a:srgbClr val="002060"/>
                </a:solidFill>
              </a:rPr>
              <a:t> de </a:t>
            </a:r>
            <a:r>
              <a:rPr lang="en-GB" b="1" dirty="0" err="1">
                <a:solidFill>
                  <a:srgbClr val="002060"/>
                </a:solidFill>
              </a:rPr>
              <a:t>locomotivă</a:t>
            </a:r>
            <a:r>
              <a:rPr lang="en-GB" b="1" dirty="0">
                <a:solidFill>
                  <a:srgbClr val="002060"/>
                </a:solidFill>
              </a:rPr>
              <a:t>/</a:t>
            </a:r>
            <a:r>
              <a:rPr lang="en-GB" b="1" dirty="0" err="1">
                <a:solidFill>
                  <a:srgbClr val="002060"/>
                </a:solidFill>
              </a:rPr>
              <a:t>automotor</a:t>
            </a:r>
            <a:r>
              <a:rPr lang="en-GB" b="1" dirty="0">
                <a:solidFill>
                  <a:srgbClr val="002060"/>
                </a:solidFill>
              </a:rPr>
              <a:t>, </a:t>
            </a:r>
            <a:r>
              <a:rPr lang="en-GB" b="1" dirty="0" err="1">
                <a:solidFill>
                  <a:srgbClr val="002060"/>
                </a:solidFill>
              </a:rPr>
              <a:t>revizor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tehnic</a:t>
            </a:r>
            <a:r>
              <a:rPr lang="en-GB" b="1" dirty="0">
                <a:solidFill>
                  <a:srgbClr val="002060"/>
                </a:solidFill>
              </a:rPr>
              <a:t> de vagoane, electrician </a:t>
            </a:r>
            <a:r>
              <a:rPr lang="en-GB" b="1" dirty="0" err="1" smtClean="0">
                <a:solidFill>
                  <a:srgbClr val="002060"/>
                </a:solidFill>
              </a:rPr>
              <a:t>montator</a:t>
            </a:r>
            <a:r>
              <a:rPr lang="en-GB" b="1" dirty="0" smtClean="0">
                <a:solidFill>
                  <a:srgbClr val="002060"/>
                </a:solidFill>
              </a:rPr>
              <a:t>, </a:t>
            </a:r>
            <a:r>
              <a:rPr lang="en-GB" b="1" dirty="0" err="1">
                <a:solidFill>
                  <a:srgbClr val="002060"/>
                </a:solidFill>
              </a:rPr>
              <a:t>lăcătuș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montator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etc</a:t>
            </a:r>
            <a:r>
              <a:rPr lang="ro-RO" b="1" dirty="0" smtClean="0">
                <a:solidFill>
                  <a:srgbClr val="002060"/>
                </a:solidFill>
              </a:rPr>
              <a:t>)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GB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592873" y="1252864"/>
            <a:ext cx="11006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002060"/>
                </a:solidFill>
              </a:rPr>
              <a:t>Prin</a:t>
            </a:r>
            <a:r>
              <a:rPr lang="en-GB" sz="2800" b="1" dirty="0">
                <a:solidFill>
                  <a:srgbClr val="002060"/>
                </a:solidFill>
              </a:rPr>
              <a:t> PNRR se </a:t>
            </a:r>
            <a:r>
              <a:rPr lang="ro-RO" sz="2800" b="1" dirty="0">
                <a:solidFill>
                  <a:srgbClr val="002060"/>
                </a:solidFill>
              </a:rPr>
              <a:t>î</a:t>
            </a:r>
            <a:r>
              <a:rPr lang="en-GB" sz="2800" b="1" dirty="0" err="1">
                <a:solidFill>
                  <a:srgbClr val="002060"/>
                </a:solidFill>
              </a:rPr>
              <a:t>mbun</a:t>
            </a:r>
            <a:r>
              <a:rPr lang="ro-RO" sz="2800" b="1" dirty="0">
                <a:solidFill>
                  <a:srgbClr val="002060"/>
                </a:solidFill>
              </a:rPr>
              <a:t>ă</a:t>
            </a:r>
            <a:r>
              <a:rPr lang="en-GB" sz="2800" b="1" dirty="0">
                <a:solidFill>
                  <a:srgbClr val="002060"/>
                </a:solidFill>
              </a:rPr>
              <a:t>t</a:t>
            </a:r>
            <a:r>
              <a:rPr lang="ro-RO" sz="2800" b="1" dirty="0">
                <a:solidFill>
                  <a:srgbClr val="002060"/>
                </a:solidFill>
              </a:rPr>
              <a:t>ăț</a:t>
            </a:r>
            <a:r>
              <a:rPr lang="en-GB" sz="2800" b="1" dirty="0">
                <a:solidFill>
                  <a:srgbClr val="002060"/>
                </a:solidFill>
              </a:rPr>
              <a:t>esc </a:t>
            </a:r>
            <a:r>
              <a:rPr lang="en-GB" sz="2800" b="1" dirty="0" err="1">
                <a:solidFill>
                  <a:srgbClr val="002060"/>
                </a:solidFill>
              </a:rPr>
              <a:t>condi</a:t>
            </a:r>
            <a:r>
              <a:rPr lang="ro-RO" sz="2800" b="1" dirty="0">
                <a:solidFill>
                  <a:srgbClr val="002060"/>
                </a:solidFill>
              </a:rPr>
              <a:t>ț</a:t>
            </a:r>
            <a:r>
              <a:rPr lang="en-GB" sz="2800" b="1" dirty="0" err="1">
                <a:solidFill>
                  <a:srgbClr val="002060"/>
                </a:solidFill>
              </a:rPr>
              <a:t>iile</a:t>
            </a:r>
            <a:r>
              <a:rPr lang="en-GB" sz="2800" b="1" dirty="0">
                <a:solidFill>
                  <a:srgbClr val="002060"/>
                </a:solidFill>
              </a:rPr>
              <a:t> de </a:t>
            </a:r>
            <a:r>
              <a:rPr lang="en-GB" sz="2800" b="1" dirty="0" err="1">
                <a:solidFill>
                  <a:srgbClr val="002060"/>
                </a:solidFill>
              </a:rPr>
              <a:t>munc</a:t>
            </a:r>
            <a:r>
              <a:rPr lang="ro-RO" sz="2800" b="1" dirty="0">
                <a:solidFill>
                  <a:srgbClr val="002060"/>
                </a:solidFill>
              </a:rPr>
              <a:t>ă î</a:t>
            </a:r>
            <a:r>
              <a:rPr lang="en-GB" sz="2800" b="1" dirty="0">
                <a:solidFill>
                  <a:srgbClr val="002060"/>
                </a:solidFill>
              </a:rPr>
              <a:t>n </a:t>
            </a:r>
            <a:r>
              <a:rPr lang="en-GB" sz="2800" b="1" dirty="0" err="1" smtClean="0">
                <a:solidFill>
                  <a:srgbClr val="002060"/>
                </a:solidFill>
              </a:rPr>
              <a:t>trenurile</a:t>
            </a:r>
            <a:endParaRPr lang="en-GB" sz="2800" b="1" dirty="0" smtClean="0">
              <a:solidFill>
                <a:srgbClr val="002060"/>
              </a:solidFill>
            </a:endParaRPr>
          </a:p>
          <a:p>
            <a:pPr algn="ctr"/>
            <a:r>
              <a:rPr lang="en-GB" sz="2800" b="1" dirty="0" err="1" smtClean="0">
                <a:solidFill>
                  <a:srgbClr val="002060"/>
                </a:solidFill>
              </a:rPr>
              <a:t>modernizate</a:t>
            </a:r>
            <a:r>
              <a:rPr lang="en-GB" sz="2800" b="1" dirty="0">
                <a:solidFill>
                  <a:srgbClr val="002060"/>
                </a:solidFill>
              </a:rPr>
              <a:t>, </a:t>
            </a:r>
            <a:r>
              <a:rPr lang="ro-RO" sz="2800" b="1" dirty="0">
                <a:solidFill>
                  <a:srgbClr val="002060"/>
                </a:solidFill>
              </a:rPr>
              <a:t>î</a:t>
            </a:r>
            <a:r>
              <a:rPr lang="en-GB" sz="2800" b="1" dirty="0">
                <a:solidFill>
                  <a:srgbClr val="002060"/>
                </a:solidFill>
              </a:rPr>
              <a:t>n </a:t>
            </a:r>
            <a:r>
              <a:rPr lang="en-GB" sz="2800" b="1" dirty="0" err="1">
                <a:solidFill>
                  <a:srgbClr val="002060"/>
                </a:solidFill>
              </a:rPr>
              <a:t>halele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en-GB" sz="2800" b="1" dirty="0" err="1">
                <a:solidFill>
                  <a:srgbClr val="002060"/>
                </a:solidFill>
              </a:rPr>
              <a:t>modernizate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ro-RO" sz="2800" b="1" dirty="0">
                <a:solidFill>
                  <a:srgbClr val="002060"/>
                </a:solidFill>
              </a:rPr>
              <a:t>ș</a:t>
            </a:r>
            <a:r>
              <a:rPr lang="en-GB" sz="2800" b="1" dirty="0" err="1">
                <a:solidFill>
                  <a:srgbClr val="002060"/>
                </a:solidFill>
              </a:rPr>
              <a:t>i</a:t>
            </a:r>
            <a:r>
              <a:rPr lang="en-GB" sz="2800" b="1" dirty="0">
                <a:solidFill>
                  <a:srgbClr val="002060"/>
                </a:solidFill>
              </a:rPr>
              <a:t> </a:t>
            </a:r>
            <a:r>
              <a:rPr lang="ro-RO" sz="2800" b="1" dirty="0">
                <a:solidFill>
                  <a:srgbClr val="002060"/>
                </a:solidFill>
              </a:rPr>
              <a:t>î</a:t>
            </a:r>
            <a:r>
              <a:rPr lang="en-GB" sz="2800" b="1" dirty="0">
                <a:solidFill>
                  <a:srgbClr val="002060"/>
                </a:solidFill>
              </a:rPr>
              <a:t>n </a:t>
            </a:r>
            <a:r>
              <a:rPr lang="en-GB" sz="2800" b="1" dirty="0" err="1">
                <a:solidFill>
                  <a:srgbClr val="002060"/>
                </a:solidFill>
              </a:rPr>
              <a:t>procesul</a:t>
            </a:r>
            <a:r>
              <a:rPr lang="en-GB" sz="2800" b="1" dirty="0">
                <a:solidFill>
                  <a:srgbClr val="002060"/>
                </a:solidFill>
              </a:rPr>
              <a:t> de </a:t>
            </a:r>
            <a:r>
              <a:rPr lang="en-GB" sz="2800" b="1" dirty="0" err="1">
                <a:solidFill>
                  <a:srgbClr val="002060"/>
                </a:solidFill>
              </a:rPr>
              <a:t>instruire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113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2873" y="2296541"/>
            <a:ext cx="11006254" cy="2655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Proiectul PNRR susține creșterea calității serviciilor de transport feroviar public de călători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care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reprezintă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obliga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serviciu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public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CFR Călători,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baza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contractelor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încheiate cu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Ministerul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Transporturilor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Infrastructurii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Autoritatea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Reform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Feroviar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(ARF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CFR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Căl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tori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trebui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să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încaseze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serviciul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prestat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conform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prevederilor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contractuale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legislației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vigoare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sume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ARF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compuse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din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compensa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serviciul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public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transport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feroviar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călători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facilită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acordate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statul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român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pentru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călătoria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cu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trenul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GB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diverselor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categorii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sociale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elevi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studenți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pensionari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lamentari, revoluționari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GB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31" name="Straight Connector 30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592873" y="1149886"/>
            <a:ext cx="1100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002060"/>
                </a:solidFill>
              </a:rPr>
              <a:t>CFR Călători - Serviciu public îmbunătățit prin PNRR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852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5621" y="2289397"/>
            <a:ext cx="11006254" cy="372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en-GB" b="1" dirty="0" smtClean="0">
                <a:solidFill>
                  <a:srgbClr val="002060"/>
                </a:solidFill>
              </a:rPr>
              <a:t>Proiectul </a:t>
            </a:r>
            <a:r>
              <a:rPr lang="en-GB" b="1" dirty="0" err="1" smtClean="0">
                <a:solidFill>
                  <a:srgbClr val="002060"/>
                </a:solidFill>
              </a:rPr>
              <a:t>finan</a:t>
            </a:r>
            <a:r>
              <a:rPr lang="ro-RO" b="1" dirty="0" smtClean="0">
                <a:solidFill>
                  <a:srgbClr val="002060"/>
                </a:solidFill>
              </a:rPr>
              <a:t>ț</a:t>
            </a:r>
            <a:r>
              <a:rPr lang="en-GB" b="1" dirty="0" smtClean="0">
                <a:solidFill>
                  <a:srgbClr val="002060"/>
                </a:solidFill>
              </a:rPr>
              <a:t>at </a:t>
            </a:r>
            <a:r>
              <a:rPr lang="en-GB" b="1" dirty="0" err="1" smtClean="0">
                <a:solidFill>
                  <a:srgbClr val="002060"/>
                </a:solidFill>
              </a:rPr>
              <a:t>prin</a:t>
            </a:r>
            <a:r>
              <a:rPr lang="en-GB" b="1" dirty="0" smtClean="0">
                <a:solidFill>
                  <a:srgbClr val="002060"/>
                </a:solidFill>
              </a:rPr>
              <a:t> PNRR </a:t>
            </a:r>
            <a:r>
              <a:rPr lang="en-GB" b="1" dirty="0" err="1" smtClean="0">
                <a:solidFill>
                  <a:srgbClr val="002060"/>
                </a:solidFill>
              </a:rPr>
              <a:t>este</a:t>
            </a:r>
            <a:r>
              <a:rPr lang="ro-RO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cel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mai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adecvat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proiect</a:t>
            </a:r>
            <a:r>
              <a:rPr lang="en-GB" b="1" dirty="0" smtClean="0">
                <a:solidFill>
                  <a:srgbClr val="002060"/>
                </a:solidFill>
              </a:rPr>
              <a:t> de </a:t>
            </a:r>
            <a:r>
              <a:rPr lang="ro-RO" b="1" dirty="0" smtClean="0">
                <a:solidFill>
                  <a:srgbClr val="002060"/>
                </a:solidFill>
              </a:rPr>
              <a:t>î</a:t>
            </a:r>
            <a:r>
              <a:rPr lang="en-GB" b="1" dirty="0" err="1" smtClean="0">
                <a:solidFill>
                  <a:srgbClr val="002060"/>
                </a:solidFill>
              </a:rPr>
              <a:t>mbun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en-GB" b="1" dirty="0" smtClean="0">
                <a:solidFill>
                  <a:srgbClr val="002060"/>
                </a:solidFill>
              </a:rPr>
              <a:t>t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ro-RO" b="1" dirty="0">
                <a:solidFill>
                  <a:srgbClr val="002060"/>
                </a:solidFill>
              </a:rPr>
              <a:t>ț</a:t>
            </a:r>
            <a:r>
              <a:rPr lang="en-GB" b="1" dirty="0" smtClean="0">
                <a:solidFill>
                  <a:srgbClr val="002060"/>
                </a:solidFill>
              </a:rPr>
              <a:t>ire a </a:t>
            </a:r>
            <a:r>
              <a:rPr lang="en-GB" b="1" dirty="0" err="1" smtClean="0">
                <a:solidFill>
                  <a:srgbClr val="002060"/>
                </a:solidFill>
              </a:rPr>
              <a:t>serviciilor</a:t>
            </a:r>
            <a:r>
              <a:rPr lang="en-GB" b="1" dirty="0" smtClean="0">
                <a:solidFill>
                  <a:srgbClr val="002060"/>
                </a:solidFill>
              </a:rPr>
              <a:t> de transport </a:t>
            </a:r>
            <a:r>
              <a:rPr lang="en-GB" b="1" dirty="0" err="1" smtClean="0">
                <a:solidFill>
                  <a:srgbClr val="002060"/>
                </a:solidFill>
              </a:rPr>
              <a:t>feroviar</a:t>
            </a:r>
            <a:r>
              <a:rPr lang="en-GB" b="1" dirty="0" smtClean="0">
                <a:solidFill>
                  <a:srgbClr val="002060"/>
                </a:solidFill>
              </a:rPr>
              <a:t> de 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o-RO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o-RO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tori</a:t>
            </a:r>
            <a:r>
              <a:rPr lang="en-GB" b="1" dirty="0" smtClean="0">
                <a:solidFill>
                  <a:srgbClr val="002060"/>
                </a:solidFill>
              </a:rPr>
              <a:t> din Rom</a:t>
            </a:r>
            <a:r>
              <a:rPr lang="ro-RO" b="1" dirty="0">
                <a:solidFill>
                  <a:srgbClr val="002060"/>
                </a:solidFill>
              </a:rPr>
              <a:t>â</a:t>
            </a:r>
            <a:r>
              <a:rPr lang="en-GB" b="1" dirty="0" err="1" smtClean="0">
                <a:solidFill>
                  <a:srgbClr val="002060"/>
                </a:solidFill>
              </a:rPr>
              <a:t>nia</a:t>
            </a:r>
            <a:r>
              <a:rPr lang="en-GB" b="1" dirty="0" smtClean="0">
                <a:solidFill>
                  <a:srgbClr val="002060"/>
                </a:solidFill>
              </a:rPr>
              <a:t>, </a:t>
            </a:r>
            <a:r>
              <a:rPr lang="en-GB" b="1" dirty="0" err="1" smtClean="0">
                <a:solidFill>
                  <a:srgbClr val="002060"/>
                </a:solidFill>
              </a:rPr>
              <a:t>reprez</a:t>
            </a:r>
            <a:r>
              <a:rPr lang="ro-RO" b="1" dirty="0" smtClean="0">
                <a:solidFill>
                  <a:srgbClr val="002060"/>
                </a:solidFill>
              </a:rPr>
              <a:t>e</a:t>
            </a:r>
            <a:r>
              <a:rPr lang="en-GB" b="1" dirty="0" err="1" smtClean="0">
                <a:solidFill>
                  <a:srgbClr val="002060"/>
                </a:solidFill>
              </a:rPr>
              <a:t>nt</a:t>
            </a:r>
            <a:r>
              <a:rPr lang="ro-RO" b="1" dirty="0" smtClean="0">
                <a:solidFill>
                  <a:srgbClr val="002060"/>
                </a:solidFill>
              </a:rPr>
              <a:t>â</a:t>
            </a:r>
            <a:r>
              <a:rPr lang="en-GB" b="1" dirty="0" err="1" smtClean="0">
                <a:solidFill>
                  <a:srgbClr val="002060"/>
                </a:solidFill>
              </a:rPr>
              <a:t>nd</a:t>
            </a:r>
            <a:r>
              <a:rPr lang="en-GB" b="1" dirty="0" smtClean="0">
                <a:solidFill>
                  <a:srgbClr val="002060"/>
                </a:solidFill>
              </a:rPr>
              <a:t> o </a:t>
            </a:r>
            <a:r>
              <a:rPr lang="en-GB" b="1" dirty="0" err="1" smtClean="0">
                <a:solidFill>
                  <a:srgbClr val="002060"/>
                </a:solidFill>
              </a:rPr>
              <a:t>excep</a:t>
            </a:r>
            <a:r>
              <a:rPr lang="ro-RO" b="1" dirty="0" smtClean="0">
                <a:solidFill>
                  <a:srgbClr val="002060"/>
                </a:solidFill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</a:rPr>
              <a:t>ional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oportunitate</a:t>
            </a:r>
            <a:r>
              <a:rPr lang="en-GB" b="1" dirty="0" smtClean="0">
                <a:solidFill>
                  <a:srgbClr val="002060"/>
                </a:solidFill>
              </a:rPr>
              <a:t> a CFR C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en-GB" b="1" dirty="0" smtClean="0">
                <a:solidFill>
                  <a:srgbClr val="002060"/>
                </a:solidFill>
              </a:rPr>
              <a:t>l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en-GB" b="1" dirty="0" smtClean="0">
                <a:solidFill>
                  <a:srgbClr val="002060"/>
                </a:solidFill>
              </a:rPr>
              <a:t>tori de a </a:t>
            </a:r>
            <a:r>
              <a:rPr lang="en-GB" b="1" dirty="0" err="1" smtClean="0">
                <a:solidFill>
                  <a:srgbClr val="002060"/>
                </a:solidFill>
              </a:rPr>
              <a:t>moderniza</a:t>
            </a:r>
            <a:r>
              <a:rPr lang="en-GB" b="1" dirty="0" smtClean="0">
                <a:solidFill>
                  <a:srgbClr val="002060"/>
                </a:solidFill>
              </a:rPr>
              <a:t> o parte din </a:t>
            </a:r>
            <a:r>
              <a:rPr lang="en-GB" b="1" dirty="0" err="1" smtClean="0">
                <a:solidFill>
                  <a:srgbClr val="002060"/>
                </a:solidFill>
              </a:rPr>
              <a:t>parcul</a:t>
            </a:r>
            <a:r>
              <a:rPr lang="en-GB" b="1" dirty="0" smtClean="0">
                <a:solidFill>
                  <a:srgbClr val="002060"/>
                </a:solidFill>
              </a:rPr>
              <a:t> de material </a:t>
            </a:r>
            <a:r>
              <a:rPr lang="en-GB" b="1" dirty="0" err="1" smtClean="0">
                <a:solidFill>
                  <a:srgbClr val="002060"/>
                </a:solidFill>
              </a:rPr>
              <a:t>rulant</a:t>
            </a:r>
            <a:r>
              <a:rPr lang="en-GB" b="1" dirty="0" smtClean="0">
                <a:solidFill>
                  <a:srgbClr val="002060"/>
                </a:solidFill>
              </a:rPr>
              <a:t>, </a:t>
            </a:r>
            <a:r>
              <a:rPr lang="ro-RO" b="1" dirty="0">
                <a:solidFill>
                  <a:srgbClr val="002060"/>
                </a:solidFill>
              </a:rPr>
              <a:t>î</a:t>
            </a:r>
            <a:r>
              <a:rPr lang="en-GB" b="1" dirty="0" smtClean="0">
                <a:solidFill>
                  <a:srgbClr val="002060"/>
                </a:solidFill>
              </a:rPr>
              <a:t>n </a:t>
            </a:r>
            <a:r>
              <a:rPr lang="en-GB" b="1" dirty="0" err="1" smtClean="0">
                <a:solidFill>
                  <a:srgbClr val="002060"/>
                </a:solidFill>
              </a:rPr>
              <a:t>contextul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unei</a:t>
            </a:r>
            <a:r>
              <a:rPr lang="en-GB" b="1" dirty="0" smtClean="0">
                <a:solidFill>
                  <a:srgbClr val="002060"/>
                </a:solidFill>
              </a:rPr>
              <a:t> pie</a:t>
            </a:r>
            <a:r>
              <a:rPr lang="ro-RO" b="1" dirty="0" smtClean="0">
                <a:solidFill>
                  <a:srgbClr val="002060"/>
                </a:solidFill>
              </a:rPr>
              <a:t>ț</a:t>
            </a:r>
            <a:r>
              <a:rPr lang="en-GB" b="1" dirty="0" smtClean="0">
                <a:solidFill>
                  <a:srgbClr val="002060"/>
                </a:solidFill>
              </a:rPr>
              <a:t>e </a:t>
            </a:r>
            <a:r>
              <a:rPr lang="en-GB" b="1" dirty="0" err="1" smtClean="0">
                <a:solidFill>
                  <a:srgbClr val="002060"/>
                </a:solidFill>
              </a:rPr>
              <a:t>concuren</a:t>
            </a:r>
            <a:r>
              <a:rPr lang="ro-RO" b="1" dirty="0">
                <a:solidFill>
                  <a:srgbClr val="002060"/>
                </a:solidFill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</a:rPr>
              <a:t>iale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î</a:t>
            </a:r>
            <a:r>
              <a:rPr lang="en-GB" b="1" dirty="0" smtClean="0">
                <a:solidFill>
                  <a:srgbClr val="002060"/>
                </a:solidFill>
              </a:rPr>
              <a:t>n care CFR C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en-GB" b="1" dirty="0" smtClean="0">
                <a:solidFill>
                  <a:srgbClr val="002060"/>
                </a:solidFill>
              </a:rPr>
              <a:t>l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en-GB" b="1" dirty="0" smtClean="0">
                <a:solidFill>
                  <a:srgbClr val="002060"/>
                </a:solidFill>
              </a:rPr>
              <a:t>tori s-a </a:t>
            </a:r>
            <a:r>
              <a:rPr lang="en-GB" b="1" dirty="0" err="1" smtClean="0">
                <a:solidFill>
                  <a:srgbClr val="002060"/>
                </a:solidFill>
              </a:rPr>
              <a:t>confruntat</a:t>
            </a:r>
            <a:r>
              <a:rPr lang="en-GB" b="1" dirty="0" smtClean="0">
                <a:solidFill>
                  <a:srgbClr val="002060"/>
                </a:solidFill>
              </a:rPr>
              <a:t> cu </a:t>
            </a:r>
            <a:r>
              <a:rPr lang="en-GB" b="1" dirty="0" err="1" smtClean="0">
                <a:solidFill>
                  <a:srgbClr val="002060"/>
                </a:solidFill>
              </a:rPr>
              <a:t>lipsa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fondurilor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pentru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repara</a:t>
            </a:r>
            <a:r>
              <a:rPr lang="ro-RO" b="1" dirty="0" smtClean="0">
                <a:solidFill>
                  <a:srgbClr val="002060"/>
                </a:solidFill>
              </a:rPr>
              <a:t>ț</a:t>
            </a:r>
            <a:r>
              <a:rPr lang="en-GB" b="1" dirty="0" smtClean="0">
                <a:solidFill>
                  <a:srgbClr val="002060"/>
                </a:solidFill>
              </a:rPr>
              <a:t>ii </a:t>
            </a:r>
            <a:r>
              <a:rPr lang="en-GB" b="1" dirty="0" err="1" smtClean="0">
                <a:solidFill>
                  <a:srgbClr val="002060"/>
                </a:solidFill>
              </a:rPr>
              <a:t>sau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modernizare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endParaRPr lang="en-GB" b="1" dirty="0" smtClean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en-GB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Materialul</a:t>
            </a:r>
            <a:r>
              <a:rPr lang="en-GB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ea typeface="Times New Roman" panose="02020603050405020304" pitchFamily="18" charset="0"/>
              </a:rPr>
              <a:t>rulant</a:t>
            </a:r>
            <a:r>
              <a:rPr lang="en-GB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ea typeface="Times New Roman" panose="02020603050405020304" pitchFamily="18" charset="0"/>
              </a:rPr>
              <a:t>modernizat</a:t>
            </a:r>
            <a:r>
              <a:rPr lang="en-GB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ea typeface="Times New Roman" panose="02020603050405020304" pitchFamily="18" charset="0"/>
              </a:rPr>
              <a:t>prin</a:t>
            </a:r>
            <a:r>
              <a:rPr lang="en-GB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PNRR </a:t>
            </a:r>
            <a:r>
              <a:rPr lang="en-GB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reprezint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ă</a:t>
            </a:r>
            <a:r>
              <a:rPr lang="en-GB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  <a:ea typeface="Times New Roman" panose="02020603050405020304" pitchFamily="18" charset="0"/>
              </a:rPr>
              <a:t>doar</a:t>
            </a:r>
            <a:r>
              <a:rPr lang="en-GB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 15</a:t>
            </a:r>
            <a:r>
              <a:rPr lang="en-GB" b="1" dirty="0">
                <a:solidFill>
                  <a:srgbClr val="002060"/>
                </a:solidFill>
                <a:ea typeface="Times New Roman" panose="02020603050405020304" pitchFamily="18" charset="0"/>
              </a:rPr>
              <a:t>% din </a:t>
            </a:r>
            <a:r>
              <a:rPr lang="en-GB" b="1" dirty="0" err="1">
                <a:solidFill>
                  <a:srgbClr val="002060"/>
                </a:solidFill>
                <a:ea typeface="Times New Roman" panose="02020603050405020304" pitchFamily="18" charset="0"/>
              </a:rPr>
              <a:t>parcul</a:t>
            </a:r>
            <a:r>
              <a:rPr lang="en-GB" b="1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ea typeface="Times New Roman" panose="02020603050405020304" pitchFamily="18" charset="0"/>
              </a:rPr>
              <a:t>activ</a:t>
            </a:r>
            <a:r>
              <a:rPr lang="en-GB" b="1" dirty="0">
                <a:solidFill>
                  <a:srgbClr val="002060"/>
                </a:solidFill>
                <a:ea typeface="Times New Roman" panose="02020603050405020304" pitchFamily="18" charset="0"/>
              </a:rPr>
              <a:t> de vagoane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 și 19</a:t>
            </a:r>
            <a:r>
              <a:rPr lang="en-GB" b="1" dirty="0">
                <a:solidFill>
                  <a:srgbClr val="002060"/>
                </a:solidFill>
                <a:ea typeface="Times New Roman" panose="02020603050405020304" pitchFamily="18" charset="0"/>
              </a:rPr>
              <a:t>%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 din parcul activ de locomotive </a:t>
            </a:r>
            <a:r>
              <a:rPr lang="en-US" b="1" dirty="0">
                <a:solidFill>
                  <a:srgbClr val="002060"/>
                </a:solidFill>
                <a:ea typeface="Times New Roman" panose="02020603050405020304" pitchFamily="18" charset="0"/>
              </a:rPr>
              <a:t>(</a:t>
            </a:r>
            <a:r>
              <a:rPr lang="ro-RO" b="1" dirty="0">
                <a:solidFill>
                  <a:srgbClr val="002060"/>
                </a:solidFill>
                <a:ea typeface="Times New Roman" panose="02020603050405020304" pitchFamily="18" charset="0"/>
              </a:rPr>
              <a:t>la nivelul anului 2024</a:t>
            </a:r>
            <a:r>
              <a:rPr lang="en-US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)</a:t>
            </a:r>
            <a:r>
              <a:rPr lang="en-GB" b="1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endParaRPr lang="en-GB" b="1" dirty="0" smtClean="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r>
              <a:rPr lang="en-GB" b="1" dirty="0" err="1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Trenurile</a:t>
            </a:r>
            <a:r>
              <a:rPr lang="en-GB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modernizate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prin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PNRR 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vor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putea 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atrage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publicul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ro-RO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tre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ro-RO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ro-RO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ă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toria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cu 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trenul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mijloc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 transport </a:t>
            </a:r>
            <a:r>
              <a:rPr lang="ro-RO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sigur, </a:t>
            </a:r>
            <a:r>
              <a:rPr lang="en-GB" b="1" dirty="0" err="1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sustenabil</a:t>
            </a:r>
            <a:r>
              <a:rPr lang="en-GB" b="1" dirty="0" smtClean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confortabil</a:t>
            </a:r>
            <a:r>
              <a:rPr lang="en-GB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b="1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592873" y="1146314"/>
            <a:ext cx="1100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Oportunitate</a:t>
            </a:r>
            <a:r>
              <a:rPr lang="ro-RO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prin PNRR</a:t>
            </a:r>
            <a:endParaRPr lang="en-GB" sz="2800" b="1" dirty="0"/>
          </a:p>
        </p:txBody>
      </p:sp>
      <p:grpSp>
        <p:nvGrpSpPr>
          <p:cNvPr id="31" name="Group 30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711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2874" y="2323703"/>
            <a:ext cx="11006253" cy="206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Planul National de Redresare și Reziliență (PNRR) finanțează sectorul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feroviar.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 PNRR, sistemul feroviar din România se îndreaptă către modelele europene de dezvoltare. </a:t>
            </a:r>
            <a:endParaRPr lang="en-US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US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Transportul pe calea ferată trebuie tratat unitar, așa cum țările europene tratează sistemele naționale de cale ferată, pentru a beneficia de eficiența economică și socială a efectului de sistem, pentru a rezulta costuri mai mici plătite în total de către stat.</a:t>
            </a:r>
            <a:r>
              <a:rPr lang="en-GB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592873" y="1152470"/>
            <a:ext cx="11006254" cy="53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o-RO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PNRR finanțează un sistem complex</a:t>
            </a:r>
            <a:endParaRPr lang="en-GB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446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11204" y="2564719"/>
            <a:ext cx="10021306" cy="138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o-RO" b="1" dirty="0" smtClean="0">
              <a:solidFill>
                <a:srgbClr val="002060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o-RO" b="1" dirty="0" smtClean="0">
                <a:solidFill>
                  <a:srgbClr val="002060"/>
                </a:solidFill>
              </a:rPr>
              <a:t>P</a:t>
            </a:r>
            <a:r>
              <a:rPr lang="en-GB" b="1" dirty="0" err="1" smtClean="0">
                <a:solidFill>
                  <a:srgbClr val="002060"/>
                </a:solidFill>
              </a:rPr>
              <a:t>rin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modernizarea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sistemului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feroviar</a:t>
            </a:r>
            <a:r>
              <a:rPr lang="en-GB" b="1" dirty="0" smtClean="0">
                <a:solidFill>
                  <a:srgbClr val="002060"/>
                </a:solidFill>
              </a:rPr>
              <a:t> de transport, PNRR </a:t>
            </a:r>
            <a:r>
              <a:rPr lang="en-GB" b="1" dirty="0" err="1" smtClean="0">
                <a:solidFill>
                  <a:srgbClr val="002060"/>
                </a:solidFill>
              </a:rPr>
              <a:t>contribuie</a:t>
            </a:r>
            <a:r>
              <a:rPr lang="en-GB" b="1" dirty="0" smtClean="0">
                <a:solidFill>
                  <a:srgbClr val="002060"/>
                </a:solidFill>
              </a:rPr>
              <a:t> la </a:t>
            </a:r>
            <a:r>
              <a:rPr lang="ro-RO" b="1" dirty="0" err="1">
                <a:solidFill>
                  <a:srgbClr val="002060"/>
                </a:solidFill>
              </a:rPr>
              <a:t>î</a:t>
            </a:r>
            <a:r>
              <a:rPr lang="en-GB" b="1" dirty="0" err="1" smtClean="0">
                <a:solidFill>
                  <a:srgbClr val="002060"/>
                </a:solidFill>
              </a:rPr>
              <a:t>mbun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en-GB" b="1" dirty="0" smtClean="0">
                <a:solidFill>
                  <a:srgbClr val="002060"/>
                </a:solidFill>
              </a:rPr>
              <a:t>t</a:t>
            </a:r>
            <a:r>
              <a:rPr lang="ro-RO" b="1" dirty="0" smtClean="0">
                <a:solidFill>
                  <a:srgbClr val="002060"/>
                </a:solidFill>
              </a:rPr>
              <a:t>ă</a:t>
            </a:r>
            <a:r>
              <a:rPr lang="ro-RO" b="1" dirty="0">
                <a:solidFill>
                  <a:srgbClr val="002060"/>
                </a:solidFill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</a:rPr>
              <a:t>irea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rezilien</a:t>
            </a:r>
            <a:r>
              <a:rPr lang="ro-RO" b="1" dirty="0" smtClean="0">
                <a:solidFill>
                  <a:srgbClr val="002060"/>
                </a:solidFill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</a:rPr>
              <a:t>ei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entită</a:t>
            </a:r>
            <a:r>
              <a:rPr lang="ro-RO" b="1" dirty="0">
                <a:solidFill>
                  <a:srgbClr val="002060"/>
                </a:solidFill>
              </a:rPr>
              <a:t>ț</a:t>
            </a:r>
            <a:r>
              <a:rPr lang="en-GB" b="1" dirty="0" err="1" smtClean="0">
                <a:solidFill>
                  <a:srgbClr val="002060"/>
                </a:solidFill>
              </a:rPr>
              <a:t>ilor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critice</a:t>
            </a:r>
            <a:r>
              <a:rPr lang="en-GB" b="1" dirty="0">
                <a:solidFill>
                  <a:srgbClr val="002060"/>
                </a:solidFill>
              </a:rPr>
              <a:t>: a </a:t>
            </a:r>
            <a:r>
              <a:rPr lang="en-GB" b="1" dirty="0" err="1">
                <a:solidFill>
                  <a:srgbClr val="002060"/>
                </a:solidFill>
              </a:rPr>
              <a:t>sistemului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feroviar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ro-RO" b="1" dirty="0">
                <a:solidFill>
                  <a:srgbClr val="002060"/>
                </a:solidFill>
              </a:rPr>
              <a:t>î</a:t>
            </a:r>
            <a:r>
              <a:rPr lang="en-GB" b="1" dirty="0" smtClean="0">
                <a:solidFill>
                  <a:srgbClr val="002060"/>
                </a:solidFill>
              </a:rPr>
              <a:t>n </a:t>
            </a:r>
            <a:r>
              <a:rPr lang="en-GB" b="1" dirty="0">
                <a:solidFill>
                  <a:srgbClr val="002060"/>
                </a:solidFill>
              </a:rPr>
              <a:t>sine </a:t>
            </a:r>
            <a:r>
              <a:rPr lang="ro-RO" b="1" dirty="0" smtClean="0">
                <a:solidFill>
                  <a:srgbClr val="002060"/>
                </a:solidFill>
              </a:rPr>
              <a:t>ș</a:t>
            </a:r>
            <a:r>
              <a:rPr lang="en-GB" b="1" dirty="0" smtClean="0">
                <a:solidFill>
                  <a:srgbClr val="002060"/>
                </a:solidFill>
              </a:rPr>
              <a:t>i </a:t>
            </a:r>
            <a:r>
              <a:rPr lang="en-GB" b="1" dirty="0">
                <a:solidFill>
                  <a:srgbClr val="002060"/>
                </a:solidFill>
              </a:rPr>
              <a:t>a </a:t>
            </a:r>
            <a:r>
              <a:rPr lang="en-GB" b="1" dirty="0" err="1">
                <a:solidFill>
                  <a:srgbClr val="002060"/>
                </a:solidFill>
              </a:rPr>
              <a:t>celorlalte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sisteme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critice</a:t>
            </a:r>
            <a:r>
              <a:rPr lang="en-GB" b="1" dirty="0">
                <a:solidFill>
                  <a:srgbClr val="002060"/>
                </a:solidFill>
              </a:rPr>
              <a:t> care </a:t>
            </a:r>
            <a:r>
              <a:rPr lang="ro-RO" b="1" dirty="0">
                <a:solidFill>
                  <a:srgbClr val="002060"/>
                </a:solidFill>
              </a:rPr>
              <a:t>î</a:t>
            </a:r>
            <a:r>
              <a:rPr lang="ro-RO" b="1" dirty="0" smtClean="0">
                <a:solidFill>
                  <a:srgbClr val="002060"/>
                </a:solidFill>
              </a:rPr>
              <a:t>ș</a:t>
            </a:r>
            <a:r>
              <a:rPr lang="en-GB" b="1" dirty="0" smtClean="0">
                <a:solidFill>
                  <a:srgbClr val="002060"/>
                </a:solidFill>
              </a:rPr>
              <a:t>i </a:t>
            </a:r>
            <a:r>
              <a:rPr lang="en-GB" b="1" dirty="0" err="1">
                <a:solidFill>
                  <a:srgbClr val="002060"/>
                </a:solidFill>
              </a:rPr>
              <a:t>bazează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rezilien</a:t>
            </a:r>
            <a:r>
              <a:rPr lang="ro-RO" b="1" dirty="0" smtClean="0">
                <a:solidFill>
                  <a:srgbClr val="002060"/>
                </a:solidFill>
              </a:rPr>
              <a:t>ț</a:t>
            </a:r>
            <a:r>
              <a:rPr lang="en-GB" b="1" dirty="0" smtClean="0">
                <a:solidFill>
                  <a:srgbClr val="002060"/>
                </a:solidFill>
              </a:rPr>
              <a:t>a </a:t>
            </a:r>
            <a:r>
              <a:rPr lang="en-GB" b="1" dirty="0" err="1">
                <a:solidFill>
                  <a:srgbClr val="002060"/>
                </a:solidFill>
              </a:rPr>
              <a:t>pe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transportul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feroviar</a:t>
            </a:r>
            <a:r>
              <a:rPr lang="en-GB" b="1" dirty="0">
                <a:solidFill>
                  <a:srgbClr val="002060"/>
                </a:solidFill>
              </a:rPr>
              <a:t>, </a:t>
            </a:r>
            <a:r>
              <a:rPr lang="en-GB" b="1" dirty="0" err="1">
                <a:solidFill>
                  <a:srgbClr val="002060"/>
                </a:solidFill>
              </a:rPr>
              <a:t>inclusiv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smtClean="0">
                <a:solidFill>
                  <a:srgbClr val="002060"/>
                </a:solidFill>
              </a:rPr>
              <a:t>a </a:t>
            </a:r>
            <a:r>
              <a:rPr lang="en-GB" b="1" dirty="0" err="1" smtClean="0">
                <a:solidFill>
                  <a:srgbClr val="002060"/>
                </a:solidFill>
              </a:rPr>
              <a:t>sistemelor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>
                <a:solidFill>
                  <a:srgbClr val="002060"/>
                </a:solidFill>
              </a:rPr>
              <a:t>de </a:t>
            </a:r>
            <a:r>
              <a:rPr lang="en-GB" b="1" dirty="0" err="1">
                <a:solidFill>
                  <a:srgbClr val="002060"/>
                </a:solidFill>
              </a:rPr>
              <a:t>criză</a:t>
            </a:r>
            <a:r>
              <a:rPr lang="en-GB" b="1" dirty="0">
                <a:solidFill>
                  <a:srgbClr val="002060"/>
                </a:solidFill>
              </a:rPr>
              <a:t> ale NATO </a:t>
            </a:r>
            <a:r>
              <a:rPr lang="ro-RO" b="1" dirty="0">
                <a:solidFill>
                  <a:srgbClr val="002060"/>
                </a:solidFill>
              </a:rPr>
              <a:t>ș</a:t>
            </a:r>
            <a:r>
              <a:rPr lang="en-GB" b="1" dirty="0" smtClean="0">
                <a:solidFill>
                  <a:srgbClr val="002060"/>
                </a:solidFill>
              </a:rPr>
              <a:t>i </a:t>
            </a:r>
            <a:r>
              <a:rPr lang="en-GB" b="1" dirty="0">
                <a:solidFill>
                  <a:srgbClr val="002060"/>
                </a:solidFill>
              </a:rPr>
              <a:t>UE</a:t>
            </a:r>
            <a:r>
              <a:rPr lang="en-GB" b="1" dirty="0" smtClean="0">
                <a:solidFill>
                  <a:srgbClr val="002060"/>
                </a:solidFill>
              </a:rPr>
              <a:t>.</a:t>
            </a:r>
            <a:endParaRPr lang="en-GB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592873" y="1149886"/>
            <a:ext cx="11006254" cy="53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proiect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</a:t>
            </a:r>
            <a:r>
              <a:rPr lang="ro-RO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contribuie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rezilien</a:t>
            </a:r>
            <a:r>
              <a:rPr lang="ro-RO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ț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sistemelor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critice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58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0552670" y="5983901"/>
            <a:ext cx="1664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002060"/>
                </a:solidFill>
              </a:rPr>
              <a:t>12 </a:t>
            </a:r>
            <a:r>
              <a:rPr lang="en-US" sz="1000" b="1" dirty="0" err="1" smtClean="0">
                <a:solidFill>
                  <a:srgbClr val="002060"/>
                </a:solidFill>
              </a:rPr>
              <a:t>Noiembrie</a:t>
            </a:r>
            <a:r>
              <a:rPr lang="en-US" sz="1000" b="1" dirty="0" smtClean="0">
                <a:solidFill>
                  <a:srgbClr val="002060"/>
                </a:solidFill>
              </a:rPr>
              <a:t> </a:t>
            </a:r>
            <a:r>
              <a:rPr lang="en-GB" sz="1000" b="1" dirty="0" smtClean="0">
                <a:solidFill>
                  <a:srgbClr val="002060"/>
                </a:solidFill>
              </a:rPr>
              <a:t>2025</a:t>
            </a:r>
            <a:endParaRPr lang="en-GB" sz="10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2873" y="1149886"/>
            <a:ext cx="11006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</a:rPr>
              <a:t>Acest</a:t>
            </a:r>
            <a:r>
              <a:rPr lang="en-US" sz="2800" b="1" dirty="0" smtClean="0">
                <a:solidFill>
                  <a:srgbClr val="002060"/>
                </a:solidFill>
              </a:rPr>
              <a:t> material </a:t>
            </a:r>
            <a:r>
              <a:rPr lang="en-US" sz="2800" b="1" dirty="0" err="1" smtClean="0">
                <a:solidFill>
                  <a:srgbClr val="002060"/>
                </a:solidFill>
              </a:rPr>
              <a:t>poate</a:t>
            </a:r>
            <a:r>
              <a:rPr lang="en-US" sz="2800" b="1" dirty="0" smtClean="0">
                <a:solidFill>
                  <a:srgbClr val="002060"/>
                </a:solidFill>
              </a:rPr>
              <a:t> fi v</a:t>
            </a:r>
            <a:r>
              <a:rPr lang="ro-RO" sz="2800" b="1" dirty="0" smtClean="0">
                <a:solidFill>
                  <a:srgbClr val="002060"/>
                </a:solidFill>
              </a:rPr>
              <a:t>ă</a:t>
            </a:r>
            <a:r>
              <a:rPr lang="en-US" sz="2800" b="1" dirty="0" err="1" smtClean="0">
                <a:solidFill>
                  <a:srgbClr val="002060"/>
                </a:solidFill>
              </a:rPr>
              <a:t>zut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ro-RO" sz="2800" b="1" dirty="0" err="1">
                <a:solidFill>
                  <a:srgbClr val="002060"/>
                </a:solidFill>
              </a:rPr>
              <a:t>ș</a:t>
            </a:r>
            <a:r>
              <a:rPr lang="en-US" sz="2800" b="1" dirty="0" err="1" smtClean="0">
                <a:solidFill>
                  <a:srgbClr val="002060"/>
                </a:solidFill>
              </a:rPr>
              <a:t>i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desc</a:t>
            </a:r>
            <a:r>
              <a:rPr lang="ro-RO" sz="2800" b="1" dirty="0" smtClean="0">
                <a:solidFill>
                  <a:srgbClr val="002060"/>
                </a:solidFill>
              </a:rPr>
              <a:t>ă</a:t>
            </a:r>
            <a:r>
              <a:rPr lang="en-US" sz="2800" b="1" dirty="0" err="1" smtClean="0">
                <a:solidFill>
                  <a:srgbClr val="002060"/>
                </a:solidFill>
              </a:rPr>
              <a:t>rcat</a:t>
            </a:r>
            <a:r>
              <a:rPr lang="en-US" sz="2800" b="1" dirty="0" smtClean="0">
                <a:solidFill>
                  <a:srgbClr val="002060"/>
                </a:solidFill>
              </a:rPr>
              <a:t> de </a:t>
            </a:r>
            <a:r>
              <a:rPr lang="en-US" sz="2800" b="1" dirty="0" err="1" smtClean="0">
                <a:solidFill>
                  <a:srgbClr val="002060"/>
                </a:solidFill>
              </a:rPr>
              <a:t>aici</a:t>
            </a:r>
            <a:r>
              <a:rPr lang="en-US" sz="2800" b="1" dirty="0" smtClean="0">
                <a:solidFill>
                  <a:srgbClr val="002060"/>
                </a:solidFill>
              </a:rPr>
              <a:t>:</a:t>
            </a:r>
            <a:endParaRPr lang="en-GB" sz="2800" b="1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75" y="1909329"/>
            <a:ext cx="40576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2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4391" y="6361737"/>
            <a:ext cx="12221888" cy="458808"/>
            <a:chOff x="-4391" y="6361737"/>
            <a:chExt cx="12221888" cy="458808"/>
          </a:xfrm>
        </p:grpSpPr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-4391" y="6373889"/>
              <a:ext cx="5510412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b="1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PNRR.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Finanțat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de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Uniunea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Europeană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- </a:t>
              </a:r>
              <a:r>
                <a:rPr lang="en-GB" sz="1000" dirty="0" err="1">
                  <a:solidFill>
                    <a:srgbClr val="0064B0"/>
                  </a:solidFill>
                  <a:latin typeface="Trebuchet MS" panose="020B0603020202020204" pitchFamily="34" charset="0"/>
                </a:rPr>
                <a:t>UrmătoareaGenerațieUE</a:t>
              </a:r>
              <a:r>
                <a:rPr lang="en-GB" sz="1000" dirty="0">
                  <a:solidFill>
                    <a:srgbClr val="0064B0"/>
                  </a:solidFill>
                  <a:latin typeface="Trebuchet MS" panose="020B0603020202020204" pitchFamily="34" charset="0"/>
                </a:rPr>
                <a:t> </a:t>
              </a:r>
              <a:endParaRPr lang="en-GB" sz="1000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4" y="6598946"/>
              <a:ext cx="2245808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 smtClean="0">
                  <a:solidFill>
                    <a:srgbClr val="0064B0"/>
                  </a:solidFill>
                  <a:latin typeface="Trebuchet MS" panose="020B0603020202020204" pitchFamily="34" charset="0"/>
                </a:rPr>
                <a:t>https://mfe.gov.ro/pnrr/ </a:t>
              </a:r>
              <a:endParaRPr lang="en-GB" sz="1000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2641220" y="6597961"/>
              <a:ext cx="3414805" cy="2215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dirty="0" smtClean="0">
                  <a:solidFill>
                    <a:srgbClr val="000000"/>
                  </a:solidFill>
                  <a:latin typeface="Trebuchet MS" panose="020B0603020202020204" pitchFamily="34" charset="0"/>
                </a:rPr>
                <a:t> </a:t>
              </a:r>
              <a:r>
                <a:rPr lang="en-GB" sz="1000" dirty="0">
                  <a:solidFill>
                    <a:srgbClr val="0462C1"/>
                  </a:solidFill>
                  <a:latin typeface="Trebuchet MS" panose="020B0603020202020204" pitchFamily="34" charset="0"/>
                </a:rPr>
                <a:t>https://www.facebook.com/PNRROficial </a:t>
              </a:r>
              <a:endParaRPr lang="en-GB" sz="1000" dirty="0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1552" y="6437060"/>
              <a:ext cx="772497" cy="316855"/>
            </a:xfrm>
            <a:prstGeom prst="rect">
              <a:avLst/>
            </a:prstGeom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0" y="6361737"/>
              <a:ext cx="1221749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875731" y="71579"/>
            <a:ext cx="6953719" cy="454872"/>
            <a:chOff x="2875731" y="71579"/>
            <a:chExt cx="6953719" cy="45487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731" y="71579"/>
              <a:ext cx="1780049" cy="448909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43" y="71579"/>
              <a:ext cx="451714" cy="45487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6219" y="77928"/>
              <a:ext cx="2293231" cy="436212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106679" y="1940970"/>
            <a:ext cx="99786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 smtClean="0">
                <a:solidFill>
                  <a:srgbClr val="002060"/>
                </a:solidFill>
              </a:rPr>
              <a:t>NUMELE PROIECTULUI</a:t>
            </a:r>
            <a:r>
              <a:rPr lang="en-GB" dirty="0" smtClean="0">
                <a:solidFill>
                  <a:srgbClr val="002060"/>
                </a:solidFill>
              </a:rPr>
              <a:t>: </a:t>
            </a:r>
            <a:r>
              <a:rPr lang="en-GB" dirty="0" smtClean="0">
                <a:solidFill>
                  <a:srgbClr val="002060"/>
                </a:solidFill>
                <a:ea typeface="Times New Roman" panose="02020603050405020304" pitchFamily="18" charset="0"/>
              </a:rPr>
              <a:t>“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Modernizarea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a 55 de locomotive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electrice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destinate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remorcării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trenurilor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de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călători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conversia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a 20 locomotive diesel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hidraulice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de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manevră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în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locomotive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electrice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cu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acumulatori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și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modernizarea</a:t>
            </a:r>
            <a:r>
              <a:rPr lang="en-GB" dirty="0">
                <a:solidFill>
                  <a:srgbClr val="002060"/>
                </a:solidFill>
                <a:ea typeface="Times New Roman" panose="02020603050405020304" pitchFamily="18" charset="0"/>
              </a:rPr>
              <a:t> a 139 vagoane de </a:t>
            </a:r>
            <a:r>
              <a:rPr lang="en-GB" dirty="0" err="1">
                <a:solidFill>
                  <a:srgbClr val="002060"/>
                </a:solidFill>
                <a:ea typeface="Times New Roman" panose="02020603050405020304" pitchFamily="18" charset="0"/>
              </a:rPr>
              <a:t>călători</a:t>
            </a:r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”</a:t>
            </a:r>
            <a:endParaRPr lang="en-GB" dirty="0">
              <a:solidFill>
                <a:srgbClr val="002060"/>
              </a:solidFill>
            </a:endParaRPr>
          </a:p>
          <a:p>
            <a:endParaRPr lang="en-GB" dirty="0">
              <a:solidFill>
                <a:srgbClr val="002060"/>
              </a:solidFill>
            </a:endParaRPr>
          </a:p>
          <a:p>
            <a:endParaRPr lang="ro-RO" dirty="0" smtClean="0">
              <a:solidFill>
                <a:srgbClr val="002060"/>
              </a:solidFill>
            </a:endParaRPr>
          </a:p>
          <a:p>
            <a:endParaRPr lang="en-GB" dirty="0" smtClean="0">
              <a:solidFill>
                <a:srgbClr val="002060"/>
              </a:solidFill>
            </a:endParaRPr>
          </a:p>
          <a:p>
            <a:r>
              <a:rPr lang="en-GB" b="1" dirty="0" smtClean="0">
                <a:solidFill>
                  <a:srgbClr val="002060"/>
                </a:solidFill>
              </a:rPr>
              <a:t>NUMELE BENEFICIARULUI</a:t>
            </a:r>
            <a:r>
              <a:rPr lang="en-GB" dirty="0" smtClean="0">
                <a:solidFill>
                  <a:srgbClr val="002060"/>
                </a:solidFill>
              </a:rPr>
              <a:t>: S.N.T.F.C. “CFR C</a:t>
            </a:r>
            <a:r>
              <a:rPr lang="ro-RO" dirty="0" smtClean="0">
                <a:solidFill>
                  <a:srgbClr val="002060"/>
                </a:solidFill>
              </a:rPr>
              <a:t>ălători</a:t>
            </a:r>
            <a:r>
              <a:rPr lang="en-GB" dirty="0" smtClean="0">
                <a:solidFill>
                  <a:srgbClr val="002060"/>
                </a:solidFill>
              </a:rPr>
              <a:t>”</a:t>
            </a:r>
            <a:r>
              <a:rPr lang="ro-RO" dirty="0" smtClean="0">
                <a:solidFill>
                  <a:srgbClr val="002060"/>
                </a:solidFill>
              </a:rPr>
              <a:t> S.A.</a:t>
            </a:r>
          </a:p>
          <a:p>
            <a:endParaRPr lang="ro-RO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22908" y="5676124"/>
            <a:ext cx="93571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“</a:t>
            </a:r>
            <a:r>
              <a:rPr lang="ro-RO" sz="1400" i="1" dirty="0">
                <a:solidFill>
                  <a:srgbClr val="002060"/>
                </a:solidFill>
              </a:rPr>
              <a:t>Conținutul acestui material nu reprezintă în mod obligatoriu poziția oficială a Uniunii Europene sau a Guvernului României</a:t>
            </a:r>
            <a:r>
              <a:rPr lang="ro-RO" sz="1400" i="1" dirty="0" smtClean="0">
                <a:solidFill>
                  <a:srgbClr val="002060"/>
                </a:solidFill>
              </a:rPr>
              <a:t>.</a:t>
            </a:r>
            <a:r>
              <a:rPr lang="en-GB" sz="1400" b="1" dirty="0" smtClean="0">
                <a:solidFill>
                  <a:srgbClr val="002060"/>
                </a:solidFill>
              </a:rPr>
              <a:t>”</a:t>
            </a:r>
            <a:endParaRPr lang="en-GB" sz="1400" b="1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52670" y="5983901"/>
            <a:ext cx="1664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000" b="1" dirty="0" smtClean="0">
                <a:solidFill>
                  <a:srgbClr val="002060"/>
                </a:solidFill>
              </a:rPr>
              <a:t>12</a:t>
            </a:r>
            <a:r>
              <a:rPr lang="en-US" sz="1000" b="1" dirty="0" smtClean="0">
                <a:solidFill>
                  <a:srgbClr val="002060"/>
                </a:solidFill>
              </a:rPr>
              <a:t> </a:t>
            </a:r>
            <a:r>
              <a:rPr lang="en-US" sz="1000" b="1" dirty="0" err="1" smtClean="0">
                <a:solidFill>
                  <a:srgbClr val="002060"/>
                </a:solidFill>
              </a:rPr>
              <a:t>Noiembrie</a:t>
            </a:r>
            <a:r>
              <a:rPr lang="en-US" sz="1000" b="1" dirty="0" smtClean="0">
                <a:solidFill>
                  <a:srgbClr val="002060"/>
                </a:solidFill>
              </a:rPr>
              <a:t> </a:t>
            </a:r>
            <a:r>
              <a:rPr lang="en-GB" sz="1000" b="1" dirty="0" smtClean="0">
                <a:solidFill>
                  <a:srgbClr val="002060"/>
                </a:solidFill>
              </a:rPr>
              <a:t>2025</a:t>
            </a:r>
            <a:endParaRPr lang="en-GB" sz="1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2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15393</TotalTime>
  <Words>5624</Words>
  <Application>Microsoft Office PowerPoint</Application>
  <PresentationFormat>Widescreen</PresentationFormat>
  <Paragraphs>587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Arial</vt:lpstr>
      <vt:lpstr>Calibri</vt:lpstr>
      <vt:lpstr>Calibri Light</vt:lpstr>
      <vt:lpstr>Google Sans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IONESCU, Adina</dc:creator>
  <cp:lastModifiedBy>NICODIN, Eugen</cp:lastModifiedBy>
  <cp:revision>459</cp:revision>
  <dcterms:created xsi:type="dcterms:W3CDTF">2025-05-08T11:48:29Z</dcterms:created>
  <dcterms:modified xsi:type="dcterms:W3CDTF">2025-11-13T12:44:36Z</dcterms:modified>
</cp:coreProperties>
</file>